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94" r:id="rId2"/>
    <p:sldId id="295" r:id="rId3"/>
  </p:sldIdLst>
  <p:sldSz cx="9144000" cy="6858000" type="screen4x3"/>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66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59" autoAdjust="0"/>
    <p:restoredTop sz="95226" autoAdjust="0"/>
  </p:normalViewPr>
  <p:slideViewPr>
    <p:cSldViewPr snapToGrid="0">
      <p:cViewPr varScale="1">
        <p:scale>
          <a:sx n="109" d="100"/>
          <a:sy n="109" d="100"/>
        </p:scale>
        <p:origin x="1794" y="102"/>
      </p:cViewPr>
      <p:guideLst/>
    </p:cSldViewPr>
  </p:slideViewPr>
  <p:notesTextViewPr>
    <p:cViewPr>
      <p:scale>
        <a:sx n="1" d="1"/>
        <a:sy n="1" d="1"/>
      </p:scale>
      <p:origin x="0" y="0"/>
    </p:cViewPr>
  </p:notesTextViewPr>
  <p:sorterViewPr>
    <p:cViewPr>
      <p:scale>
        <a:sx n="100" d="100"/>
        <a:sy n="100" d="100"/>
      </p:scale>
      <p:origin x="0" y="0"/>
    </p:cViewPr>
  </p:sorter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972"/>
          </a:xfrm>
          <a:prstGeom prst="rect">
            <a:avLst/>
          </a:prstGeom>
        </p:spPr>
        <p:txBody>
          <a:bodyPr vert="horz" lIns="90652" tIns="45325" rIns="90652" bIns="45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972"/>
          </a:xfrm>
          <a:prstGeom prst="rect">
            <a:avLst/>
          </a:prstGeom>
        </p:spPr>
        <p:txBody>
          <a:bodyPr vert="horz" lIns="90652" tIns="45325" rIns="90652" bIns="45325" rtlCol="0"/>
          <a:lstStyle>
            <a:lvl1pPr algn="r">
              <a:defRPr sz="1200"/>
            </a:lvl1pPr>
          </a:lstStyle>
          <a:p>
            <a:fld id="{EDF89D6B-D697-4A5C-A6AB-DF4EAB530757}"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2162"/>
          </a:xfrm>
          <a:prstGeom prst="rect">
            <a:avLst/>
          </a:prstGeom>
          <a:noFill/>
          <a:ln w="12700">
            <a:solidFill>
              <a:prstClr val="black"/>
            </a:solidFill>
          </a:ln>
        </p:spPr>
        <p:txBody>
          <a:bodyPr vert="horz" lIns="90652" tIns="45325" rIns="90652" bIns="45325" rtlCol="0" anchor="ctr"/>
          <a:lstStyle/>
          <a:p>
            <a:endParaRPr lang="ja-JP" altLang="en-US"/>
          </a:p>
        </p:txBody>
      </p:sp>
      <p:sp>
        <p:nvSpPr>
          <p:cNvPr id="5" name="ノート プレースホルダー 4"/>
          <p:cNvSpPr>
            <a:spLocks noGrp="1"/>
          </p:cNvSpPr>
          <p:nvPr>
            <p:ph type="body" sz="quarter" idx="3"/>
          </p:nvPr>
        </p:nvSpPr>
        <p:spPr>
          <a:xfrm>
            <a:off x="673891" y="4749524"/>
            <a:ext cx="5387982" cy="3885687"/>
          </a:xfrm>
          <a:prstGeom prst="rect">
            <a:avLst/>
          </a:prstGeom>
        </p:spPr>
        <p:txBody>
          <a:bodyPr vert="horz" lIns="90652" tIns="45325" rIns="90652" bIns="4532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4517"/>
            <a:ext cx="2918621" cy="494972"/>
          </a:xfrm>
          <a:prstGeom prst="rect">
            <a:avLst/>
          </a:prstGeom>
        </p:spPr>
        <p:txBody>
          <a:bodyPr vert="horz" lIns="90652" tIns="45325" rIns="90652" bIns="45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4517"/>
            <a:ext cx="2918621" cy="494972"/>
          </a:xfrm>
          <a:prstGeom prst="rect">
            <a:avLst/>
          </a:prstGeom>
        </p:spPr>
        <p:txBody>
          <a:bodyPr vert="horz" lIns="90652" tIns="45325" rIns="90652" bIns="45325" rtlCol="0" anchor="b"/>
          <a:lstStyle>
            <a:lvl1pPr algn="r">
              <a:defRPr sz="1200"/>
            </a:lvl1pPr>
          </a:lstStyle>
          <a:p>
            <a:fld id="{8C069506-668C-47F3-A636-595DEC3AB14B}" type="slidenum">
              <a:rPr kumimoji="1" lang="ja-JP" altLang="en-US" smtClean="0"/>
              <a:t>‹#›</a:t>
            </a:fld>
            <a:endParaRPr kumimoji="1" lang="ja-JP" altLang="en-US"/>
          </a:p>
        </p:txBody>
      </p:sp>
    </p:spTree>
    <p:extLst>
      <p:ext uri="{BB962C8B-B14F-4D97-AF65-F5344CB8AC3E}">
        <p14:creationId xmlns:p14="http://schemas.microsoft.com/office/powerpoint/2010/main" val="27365644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effectLst/>
            </a:endParaRPr>
          </a:p>
        </p:txBody>
      </p:sp>
      <p:sp>
        <p:nvSpPr>
          <p:cNvPr id="4" name="スライド番号プレースホルダー 3"/>
          <p:cNvSpPr>
            <a:spLocks noGrp="1"/>
          </p:cNvSpPr>
          <p:nvPr>
            <p:ph type="sldNum" sz="quarter" idx="10"/>
          </p:nvPr>
        </p:nvSpPr>
        <p:spPr/>
        <p:txBody>
          <a:bodyPr/>
          <a:lstStyle/>
          <a:p>
            <a:fld id="{8C069506-668C-47F3-A636-595DEC3AB14B}" type="slidenum">
              <a:rPr kumimoji="1" lang="ja-JP" altLang="en-US" smtClean="0"/>
              <a:t>1</a:t>
            </a:fld>
            <a:endParaRPr kumimoji="1" lang="ja-JP" altLang="en-US"/>
          </a:p>
        </p:txBody>
      </p:sp>
    </p:spTree>
    <p:extLst>
      <p:ext uri="{BB962C8B-B14F-4D97-AF65-F5344CB8AC3E}">
        <p14:creationId xmlns:p14="http://schemas.microsoft.com/office/powerpoint/2010/main" val="2117477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effectLst/>
            </a:endParaRPr>
          </a:p>
        </p:txBody>
      </p:sp>
      <p:sp>
        <p:nvSpPr>
          <p:cNvPr id="4" name="スライド番号プレースホルダー 3"/>
          <p:cNvSpPr>
            <a:spLocks noGrp="1"/>
          </p:cNvSpPr>
          <p:nvPr>
            <p:ph type="sldNum" sz="quarter" idx="10"/>
          </p:nvPr>
        </p:nvSpPr>
        <p:spPr/>
        <p:txBody>
          <a:bodyPr/>
          <a:lstStyle/>
          <a:p>
            <a:fld id="{8C069506-668C-47F3-A636-595DEC3AB14B}" type="slidenum">
              <a:rPr kumimoji="1" lang="ja-JP" altLang="en-US" smtClean="0"/>
              <a:t>2</a:t>
            </a:fld>
            <a:endParaRPr kumimoji="1" lang="ja-JP" altLang="en-US"/>
          </a:p>
        </p:txBody>
      </p:sp>
    </p:spTree>
    <p:extLst>
      <p:ext uri="{BB962C8B-B14F-4D97-AF65-F5344CB8AC3E}">
        <p14:creationId xmlns:p14="http://schemas.microsoft.com/office/powerpoint/2010/main" val="1426564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4ADE6C5-6BD4-4C8C-96D5-9F30867006FC}"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148464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589753-DF46-43DA-AA8F-F538A305E80C}"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4029229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F2E7FF-3230-49BE-89A7-240EE592FAA6}"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86493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537090-F499-4293-9EF8-2A3C13947670}"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40497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76748F-4F40-413B-8D90-F3ACDDC30F11}"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361526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217CA95-B7BD-4AAF-85BA-AE65397BC4C7}"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58803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8451A3-0ABD-45DE-8C96-896656028AA4}" type="datetime1">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192220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50477A6-4955-4B6E-8A1F-19DF5A97CF41}" type="datetime1">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549800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0CF21C-DE4B-425B-9A0D-928D3D947FE2}" type="datetime1">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59528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908C25-D4B7-4068-B6EC-E0C75D8260E5}"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77249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7D8D01-951B-4B65-BFA4-3B87678C9F49}"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082773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B2DF4-792C-49F3-B524-BAE052D6F2E7}" type="datetime1">
              <a:rPr kumimoji="1" lang="ja-JP" altLang="en-US" smtClean="0"/>
              <a:t>2025/3/25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215016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3A13D76D-A991-4030-9F30-2583120485CC}"/>
              </a:ext>
            </a:extLst>
          </p:cNvPr>
          <p:cNvSpPr txBox="1"/>
          <p:nvPr/>
        </p:nvSpPr>
        <p:spPr>
          <a:xfrm>
            <a:off x="1021029" y="1040189"/>
            <a:ext cx="7520940" cy="584775"/>
          </a:xfrm>
          <a:prstGeom prst="rect">
            <a:avLst/>
          </a:prstGeom>
          <a:noFill/>
          <a:ln>
            <a:noFill/>
          </a:ln>
        </p:spPr>
        <p:txBody>
          <a:bodyPr wrap="square" rtlCol="0">
            <a:spAutoFit/>
          </a:bodyPr>
          <a:lstStyle/>
          <a:p>
            <a:pPr marL="182563" indent="-182563"/>
            <a:r>
              <a:rPr lang="ja-JP" altLang="en-US" sz="3200" dirty="0">
                <a:latin typeface="メイリオ" panose="020B0604030504040204" pitchFamily="50" charset="-128"/>
                <a:ea typeface="メイリオ" panose="020B0604030504040204" pitchFamily="50" charset="-128"/>
              </a:rPr>
              <a:t>　池に関わって遊ぶ（氷が張った！）</a:t>
            </a:r>
            <a:endParaRPr lang="en-US" altLang="ja-JP" sz="3200" dirty="0">
              <a:latin typeface="メイリオ" panose="020B0604030504040204" pitchFamily="50" charset="-128"/>
              <a:ea typeface="メイリオ" panose="020B0604030504040204" pitchFamily="50" charset="-128"/>
            </a:endParaRPr>
          </a:p>
        </p:txBody>
      </p:sp>
      <p:sp>
        <p:nvSpPr>
          <p:cNvPr id="4" name="角丸四角形 3"/>
          <p:cNvSpPr/>
          <p:nvPr/>
        </p:nvSpPr>
        <p:spPr>
          <a:xfrm>
            <a:off x="175174" y="121234"/>
            <a:ext cx="8841826" cy="426965"/>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  　港区立中之町幼稚園　テーマ：園庭の自然と関わる　　</a:t>
            </a:r>
            <a:r>
              <a:rPr kumimoji="1" lang="en-US" altLang="ja-JP" b="1" dirty="0">
                <a:solidFill>
                  <a:schemeClr val="bg1"/>
                </a:solidFill>
                <a:latin typeface="メイリオ" panose="020B0604030504040204" pitchFamily="50" charset="-128"/>
                <a:ea typeface="メイリオ" panose="020B0604030504040204" pitchFamily="50" charset="-128"/>
              </a:rPr>
              <a:t>1/2</a:t>
            </a:r>
            <a:r>
              <a:rPr kumimoji="1" lang="ja-JP" altLang="en-US" b="1" dirty="0">
                <a:solidFill>
                  <a:schemeClr val="bg1"/>
                </a:solidFill>
                <a:latin typeface="メイリオ" panose="020B0604030504040204" pitchFamily="50" charset="-128"/>
                <a:ea typeface="メイリオ" panose="020B0604030504040204" pitchFamily="50" charset="-128"/>
              </a:rPr>
              <a:t>　　　</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sp>
        <p:nvSpPr>
          <p:cNvPr id="14" name="正方形/長方形 13"/>
          <p:cNvSpPr/>
          <p:nvPr/>
        </p:nvSpPr>
        <p:spPr>
          <a:xfrm>
            <a:off x="371475" y="4771122"/>
            <a:ext cx="8401050" cy="172764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園庭改修により新しくできた池に幼児が興味や関心をもてるようにする。</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・メダカを放ち、ハス・ガマなどを植え、生き物が住みやすい環境にする。</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・散策しやすくなるよう渡石をつくり、周回できるようにする。</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・危険のないよう石を丸く削り、池底に石を入れ深さを浅くする。</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・池の名前を園児・保護者の公募により「にこにこいけ」と名付け、表示して親しみをもてるように</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する。</a:t>
            </a:r>
            <a:endParaRPr lang="en-US" altLang="ja-JP" sz="1400" dirty="0">
              <a:solidFill>
                <a:schemeClr val="tx1"/>
              </a:solidFill>
              <a:latin typeface="メイリオ" panose="020B0604030504040204" pitchFamily="50" charset="-128"/>
              <a:ea typeface="メイリオ" panose="020B0604030504040204" pitchFamily="50" charset="-128"/>
            </a:endParaRPr>
          </a:p>
          <a:p>
            <a:pPr marL="182563" indent="-182563"/>
            <a:r>
              <a:rPr lang="ja-JP" altLang="en-US" sz="1400" dirty="0">
                <a:solidFill>
                  <a:schemeClr val="tx1"/>
                </a:solidFill>
                <a:latin typeface="メイリオ" panose="020B0604030504040204" pitchFamily="50" charset="-128"/>
                <a:ea typeface="メイリオ" panose="020B0604030504040204" pitchFamily="50" charset="-128"/>
              </a:rPr>
              <a:t>　・慣れるまでは大人と一緒に散策するようにし、慣れてきたら自由に池周辺に行けるようにする。</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2" name="角丸四角形 1">
            <a:extLst>
              <a:ext uri="{FF2B5EF4-FFF2-40B4-BE49-F238E27FC236}">
                <a16:creationId xmlns:a16="http://schemas.microsoft.com/office/drawing/2014/main" id="{1EEE9C40-11D4-690E-B552-90371947FF3D}"/>
              </a:ext>
            </a:extLst>
          </p:cNvPr>
          <p:cNvSpPr/>
          <p:nvPr/>
        </p:nvSpPr>
        <p:spPr>
          <a:xfrm>
            <a:off x="164094" y="700592"/>
            <a:ext cx="1548233" cy="346234"/>
          </a:xfrm>
          <a:prstGeom prst="roundRect">
            <a:avLst>
              <a:gd name="adj" fmla="val 5000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9"/>
            <a:r>
              <a:rPr lang="ja-JP" altLang="en-US" sz="1600" dirty="0">
                <a:solidFill>
                  <a:prstClr val="black"/>
                </a:solidFill>
                <a:latin typeface="Meiryo" panose="020B0604030504040204" pitchFamily="34" charset="-128"/>
                <a:ea typeface="Meiryo" panose="020B0604030504040204" pitchFamily="34" charset="-128"/>
              </a:rPr>
              <a:t>活動事例</a:t>
            </a:r>
          </a:p>
        </p:txBody>
      </p:sp>
      <p:sp>
        <p:nvSpPr>
          <p:cNvPr id="7" name="角丸四角形 6">
            <a:extLst>
              <a:ext uri="{FF2B5EF4-FFF2-40B4-BE49-F238E27FC236}">
                <a16:creationId xmlns:a16="http://schemas.microsoft.com/office/drawing/2014/main" id="{2BDA4B88-3D26-64EC-BDB5-2C244A9EF3AD}"/>
              </a:ext>
            </a:extLst>
          </p:cNvPr>
          <p:cNvSpPr/>
          <p:nvPr/>
        </p:nvSpPr>
        <p:spPr>
          <a:xfrm>
            <a:off x="175174" y="1740645"/>
            <a:ext cx="2174436"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環境をデザインする</a:t>
            </a:r>
          </a:p>
        </p:txBody>
      </p:sp>
      <p:pic>
        <p:nvPicPr>
          <p:cNvPr id="5" name="図 4">
            <a:extLst>
              <a:ext uri="{FF2B5EF4-FFF2-40B4-BE49-F238E27FC236}">
                <a16:creationId xmlns:a16="http://schemas.microsoft.com/office/drawing/2014/main" id="{8BF5A0B1-7B5D-492B-8DB7-D7F0536A31F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4244"/>
          <a:stretch/>
        </p:blipFill>
        <p:spPr>
          <a:xfrm>
            <a:off x="4892230" y="2116954"/>
            <a:ext cx="3390029" cy="2434628"/>
          </a:xfrm>
          <a:prstGeom prst="rect">
            <a:avLst/>
          </a:prstGeom>
          <a:ln>
            <a:solidFill>
              <a:schemeClr val="bg1">
                <a:lumMod val="50000"/>
              </a:schemeClr>
            </a:solidFill>
          </a:ln>
        </p:spPr>
      </p:pic>
      <p:pic>
        <p:nvPicPr>
          <p:cNvPr id="8" name="図 7">
            <a:extLst>
              <a:ext uri="{FF2B5EF4-FFF2-40B4-BE49-F238E27FC236}">
                <a16:creationId xmlns:a16="http://schemas.microsoft.com/office/drawing/2014/main" id="{3DF957C2-4579-4221-9050-232E4E323A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1741" y="2116954"/>
            <a:ext cx="3246171" cy="2434628"/>
          </a:xfrm>
          <a:prstGeom prst="rect">
            <a:avLst/>
          </a:prstGeom>
          <a:ln>
            <a:solidFill>
              <a:schemeClr val="bg1">
                <a:lumMod val="50000"/>
              </a:schemeClr>
            </a:solidFill>
          </a:ln>
        </p:spPr>
      </p:pic>
      <p:sp>
        <p:nvSpPr>
          <p:cNvPr id="12" name="スライド番号プレースホルダー 16">
            <a:extLst>
              <a:ext uri="{FF2B5EF4-FFF2-40B4-BE49-F238E27FC236}">
                <a16:creationId xmlns:a16="http://schemas.microsoft.com/office/drawing/2014/main" id="{2D8AC4E9-9F7C-42A0-BE87-71D3FEF582A1}"/>
              </a:ext>
            </a:extLst>
          </p:cNvPr>
          <p:cNvSpPr>
            <a:spLocks noGrp="1"/>
          </p:cNvSpPr>
          <p:nvPr>
            <p:ph type="sldNum" sz="quarter" idx="12"/>
          </p:nvPr>
        </p:nvSpPr>
        <p:spPr>
          <a:xfrm>
            <a:off x="6813685" y="6371641"/>
            <a:ext cx="2057400" cy="365125"/>
          </a:xfrm>
        </p:spPr>
        <p:txBody>
          <a:bodyPr/>
          <a:lstStyle/>
          <a:p>
            <a:fld id="{10A4373D-995D-4BDC-935F-D0F851F210AF}" type="slidenum">
              <a:rPr kumimoji="1" lang="ja-JP" altLang="en-US" smtClean="0">
                <a:latin typeface="メイリオ" panose="020B0604030504040204" pitchFamily="50" charset="-128"/>
                <a:ea typeface="メイリオ" panose="020B0604030504040204" pitchFamily="50" charset="-128"/>
              </a:rPr>
              <a:t>1</a:t>
            </a:fld>
            <a:endParaRPr kumimoji="1" lang="ja-JP" altLang="en-US" dirty="0">
              <a:latin typeface="メイリオ" panose="020B0604030504040204" pitchFamily="50" charset="-128"/>
              <a:ea typeface="メイリオ" panose="020B0604030504040204" pitchFamily="50" charset="-128"/>
            </a:endParaRPr>
          </a:p>
        </p:txBody>
      </p:sp>
      <p:grpSp>
        <p:nvGrpSpPr>
          <p:cNvPr id="10" name="グループ化 9">
            <a:extLst>
              <a:ext uri="{FF2B5EF4-FFF2-40B4-BE49-F238E27FC236}">
                <a16:creationId xmlns:a16="http://schemas.microsoft.com/office/drawing/2014/main" id="{D680660B-D178-455A-BCB6-F86D9F371941}"/>
              </a:ext>
            </a:extLst>
          </p:cNvPr>
          <p:cNvGrpSpPr/>
          <p:nvPr/>
        </p:nvGrpSpPr>
        <p:grpSpPr>
          <a:xfrm>
            <a:off x="414528" y="16922"/>
            <a:ext cx="760210" cy="597007"/>
            <a:chOff x="414528" y="16922"/>
            <a:chExt cx="760210" cy="597007"/>
          </a:xfrm>
        </p:grpSpPr>
        <p:sp>
          <p:nvSpPr>
            <p:cNvPr id="11" name="楕円 10">
              <a:extLst>
                <a:ext uri="{FF2B5EF4-FFF2-40B4-BE49-F238E27FC236}">
                  <a16:creationId xmlns:a16="http://schemas.microsoft.com/office/drawing/2014/main" id="{4F4BBC64-A53A-4E84-A21B-88A6DE22796C}"/>
                </a:ext>
              </a:extLst>
            </p:cNvPr>
            <p:cNvSpPr/>
            <p:nvPr/>
          </p:nvSpPr>
          <p:spPr>
            <a:xfrm>
              <a:off x="414528" y="16922"/>
              <a:ext cx="760210" cy="5970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83F92995-C6F3-4BD1-B20D-EEBCD3E78395}"/>
                </a:ext>
              </a:extLst>
            </p:cNvPr>
            <p:cNvSpPr/>
            <p:nvPr/>
          </p:nvSpPr>
          <p:spPr>
            <a:xfrm>
              <a:off x="541372" y="89381"/>
              <a:ext cx="506521" cy="44495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9686004A-6F63-40C5-A05D-B5923B8C9E42}"/>
              </a:ext>
            </a:extLst>
          </p:cNvPr>
          <p:cNvSpPr txBox="1"/>
          <p:nvPr/>
        </p:nvSpPr>
        <p:spPr>
          <a:xfrm>
            <a:off x="555450" y="72671"/>
            <a:ext cx="492443" cy="461665"/>
          </a:xfrm>
          <a:prstGeom prst="rect">
            <a:avLst/>
          </a:prstGeom>
          <a:noFill/>
        </p:spPr>
        <p:txBody>
          <a:bodyPr wrap="none" rtlCol="0">
            <a:spAutoFit/>
          </a:bodyPr>
          <a:lstStyle/>
          <a:p>
            <a:r>
              <a:rPr kumimoji="1" lang="en-US" altLang="ja-JP" sz="2400" b="1" dirty="0">
                <a:solidFill>
                  <a:schemeClr val="accent5">
                    <a:lumMod val="50000"/>
                  </a:schemeClr>
                </a:solidFill>
                <a:latin typeface="BIZ UDゴシック" panose="020B0400000000000000" pitchFamily="49" charset="-128"/>
                <a:ea typeface="BIZ UDゴシック" panose="020B0400000000000000" pitchFamily="49" charset="-128"/>
              </a:rPr>
              <a:t>10</a:t>
            </a:r>
            <a:endParaRPr kumimoji="1" lang="ja-JP" altLang="en-US" sz="2400" b="1" dirty="0">
              <a:solidFill>
                <a:schemeClr val="accent5">
                  <a:lumMod val="50000"/>
                </a:schemeClr>
              </a:solidFill>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08690E68-313F-4953-AF47-C812FF8D52DA}"/>
              </a:ext>
            </a:extLst>
          </p:cNvPr>
          <p:cNvSpPr txBox="1"/>
          <p:nvPr/>
        </p:nvSpPr>
        <p:spPr>
          <a:xfrm>
            <a:off x="5969977" y="1556238"/>
            <a:ext cx="3102493" cy="461665"/>
          </a:xfrm>
          <a:prstGeom prst="rect">
            <a:avLst/>
          </a:prstGeom>
          <a:noFill/>
          <a:ln>
            <a:solidFill>
              <a:schemeClr val="tx1"/>
            </a:solidFill>
          </a:ln>
        </p:spPr>
        <p:txBody>
          <a:bodyPr wrap="square" rtlCol="0">
            <a:spAutoFit/>
          </a:bodyPr>
          <a:lstStyle/>
          <a:p>
            <a:r>
              <a:rPr kumimoji="1" lang="ja-JP" altLang="en-US" sz="800" dirty="0"/>
              <a:t>活動スケジュール：令和６年１０月から令和７年２月</a:t>
            </a:r>
            <a:endParaRPr kumimoji="1" lang="en-US" altLang="ja-JP" sz="800" dirty="0"/>
          </a:p>
          <a:p>
            <a:r>
              <a:rPr kumimoji="1" lang="ja-JP" altLang="en-US" sz="800" dirty="0"/>
              <a:t>テーマ設定理由：新設された園庭を生かし、意欲的に遊ぶ中で発見や探求を楽しむ幼児を育成していきたいと考えたため</a:t>
            </a:r>
            <a:r>
              <a:rPr kumimoji="1" lang="en-US" altLang="ja-JP" sz="800" dirty="0"/>
              <a:t>.</a:t>
            </a:r>
            <a:r>
              <a:rPr kumimoji="1" lang="ja-JP" altLang="en-US" sz="800" dirty="0" err="1"/>
              <a:t>。</a:t>
            </a:r>
            <a:endParaRPr kumimoji="1" lang="ja-JP" altLang="en-US" sz="800" dirty="0"/>
          </a:p>
        </p:txBody>
      </p:sp>
    </p:spTree>
    <p:extLst>
      <p:ext uri="{BB962C8B-B14F-4D97-AF65-F5344CB8AC3E}">
        <p14:creationId xmlns:p14="http://schemas.microsoft.com/office/powerpoint/2010/main" val="3961763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95868" y="5042116"/>
            <a:ext cx="8499200" cy="1262855"/>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メイリオ" panose="020B0604030504040204" pitchFamily="50" charset="-128"/>
                <a:ea typeface="メイリオ" panose="020B0604030504040204" pitchFamily="50" charset="-128"/>
              </a:rPr>
              <a:t>「池の氷が張る」という冬の事象に出合ったことで心が動き、氷に触りたい、取りたいという目的を　</a:t>
            </a:r>
            <a:endParaRPr kumimoji="1" lang="en-US" altLang="ja-JP" sz="1400"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rPr>
              <a:t>　もった。手が冷たくならないように砂場用の道具を持ち込んで使い、試したり工夫したりする姿が見</a:t>
            </a:r>
            <a:endParaRPr kumimoji="1" lang="en-US" altLang="ja-JP" sz="1400"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rPr>
              <a:t>　られた。また、普段とは違う体験に、一人ひとり感じたり考えたり工夫したり予測したりしている</a:t>
            </a:r>
            <a:r>
              <a:rPr kumimoji="1" lang="ja-JP" altLang="en-US" sz="1400" dirty="0" err="1">
                <a:solidFill>
                  <a:schemeClr val="tx1"/>
                </a:solidFill>
                <a:latin typeface="メイリオ" panose="020B0604030504040204" pitchFamily="50" charset="-128"/>
                <a:ea typeface="メイリオ" panose="020B0604030504040204" pitchFamily="50" charset="-128"/>
              </a:rPr>
              <a:t>こ</a:t>
            </a:r>
            <a:endParaRPr kumimoji="1" lang="en-US" altLang="ja-JP" sz="1400"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rPr>
              <a:t>　とが分かった。氷が張ることは意図的に準備できる環境ではないが、事象が生じた際に機会を逃さず　</a:t>
            </a:r>
            <a:endParaRPr kumimoji="1" lang="en-US" altLang="ja-JP" sz="1400"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rPr>
              <a:t>　出合わせ、一緒に不思議がり、面白がり保育に取り入れていく教師の柔軟さが必要だと感じた。　</a:t>
            </a:r>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7" name="スライド番号プレースホルダー 16"/>
          <p:cNvSpPr>
            <a:spLocks noGrp="1"/>
          </p:cNvSpPr>
          <p:nvPr>
            <p:ph type="sldNum" sz="quarter" idx="12"/>
          </p:nvPr>
        </p:nvSpPr>
        <p:spPr>
          <a:xfrm>
            <a:off x="6823290" y="6415504"/>
            <a:ext cx="2057400" cy="365125"/>
          </a:xfrm>
        </p:spPr>
        <p:txBody>
          <a:bodyPr/>
          <a:lstStyle/>
          <a:p>
            <a:fld id="{10A4373D-995D-4BDC-935F-D0F851F210AF}" type="slidenum">
              <a:rPr kumimoji="1" lang="ja-JP" altLang="en-US" smtClean="0">
                <a:latin typeface="メイリオ" panose="020B0604030504040204" pitchFamily="50" charset="-128"/>
                <a:ea typeface="メイリオ" panose="020B0604030504040204" pitchFamily="50" charset="-128"/>
              </a:rPr>
              <a:t>2</a:t>
            </a:fld>
            <a:endParaRPr kumimoji="1" lang="ja-JP" altLang="en-US" dirty="0">
              <a:latin typeface="メイリオ" panose="020B0604030504040204" pitchFamily="50" charset="-128"/>
              <a:ea typeface="メイリオ" panose="020B0604030504040204" pitchFamily="50" charset="-128"/>
            </a:endParaRPr>
          </a:p>
        </p:txBody>
      </p:sp>
      <p:sp>
        <p:nvSpPr>
          <p:cNvPr id="15" name="角丸四角形 14">
            <a:extLst>
              <a:ext uri="{FF2B5EF4-FFF2-40B4-BE49-F238E27FC236}">
                <a16:creationId xmlns:a16="http://schemas.microsoft.com/office/drawing/2014/main" id="{3BA65DF9-55C6-C359-ECB5-EE22F0A429D7}"/>
              </a:ext>
            </a:extLst>
          </p:cNvPr>
          <p:cNvSpPr/>
          <p:nvPr/>
        </p:nvSpPr>
        <p:spPr>
          <a:xfrm>
            <a:off x="175174" y="727022"/>
            <a:ext cx="2447808"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探究活動を実践する</a:t>
            </a:r>
          </a:p>
        </p:txBody>
      </p:sp>
      <p:sp>
        <p:nvSpPr>
          <p:cNvPr id="19" name="角丸四角形 14">
            <a:extLst>
              <a:ext uri="{FF2B5EF4-FFF2-40B4-BE49-F238E27FC236}">
                <a16:creationId xmlns:a16="http://schemas.microsoft.com/office/drawing/2014/main" id="{7BCFC6A0-A4E9-4BFC-99DA-971EF2BA577F}"/>
              </a:ext>
            </a:extLst>
          </p:cNvPr>
          <p:cNvSpPr/>
          <p:nvPr/>
        </p:nvSpPr>
        <p:spPr>
          <a:xfrm>
            <a:off x="295868" y="4748068"/>
            <a:ext cx="2847062"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振り返りを踏まえた気付き</a:t>
            </a:r>
          </a:p>
        </p:txBody>
      </p:sp>
      <p:sp>
        <p:nvSpPr>
          <p:cNvPr id="21" name="正方形/長方形 20">
            <a:extLst>
              <a:ext uri="{FF2B5EF4-FFF2-40B4-BE49-F238E27FC236}">
                <a16:creationId xmlns:a16="http://schemas.microsoft.com/office/drawing/2014/main" id="{7323DA54-E8DD-44A5-9E75-4AD266DFDA20}"/>
              </a:ext>
            </a:extLst>
          </p:cNvPr>
          <p:cNvSpPr/>
          <p:nvPr/>
        </p:nvSpPr>
        <p:spPr>
          <a:xfrm>
            <a:off x="304333" y="2864595"/>
            <a:ext cx="4082689" cy="160553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メイリオ" panose="020B0604030504040204" pitchFamily="50" charset="-128"/>
                <a:ea typeface="メイリオ" panose="020B0604030504040204" pitchFamily="50" charset="-128"/>
              </a:rPr>
              <a:t>ある日、池に氷が張ったことに気付いた。</a:t>
            </a:r>
            <a:endParaRPr kumimoji="1" lang="en-US" altLang="ja-JP" sz="1200" dirty="0">
              <a:solidFill>
                <a:schemeClr val="tx1"/>
              </a:solidFill>
              <a:latin typeface="メイリオ" panose="020B0604030504040204" pitchFamily="50" charset="-128"/>
              <a:ea typeface="メイリオ" panose="020B0604030504040204" pitchFamily="50" charset="-128"/>
            </a:endParaRPr>
          </a:p>
          <a:p>
            <a:r>
              <a:rPr kumimoji="1" lang="ja-JP" altLang="en-US" sz="1200" dirty="0">
                <a:solidFill>
                  <a:schemeClr val="tx1"/>
                </a:solidFill>
                <a:latin typeface="メイリオ" panose="020B0604030504040204" pitchFamily="50" charset="-128"/>
                <a:ea typeface="メイリオ" panose="020B0604030504040204" pitchFamily="50" charset="-128"/>
              </a:rPr>
              <a:t>氷を取りたくて池に手を伸ばす→手が冷たい・遠くの氷に届かない→砂場道具入れからシャベル・スコップ・フライ返し・トレイなどを持ってくる→手を浸さなくても氷に届くが道具があると引き上げられない→友達と協力することを考える→持ち上げる人、つかんで引き上げる人とに役割分担する、など自分たちなりに目的に向かって考えていた。</a:t>
            </a:r>
          </a:p>
        </p:txBody>
      </p:sp>
      <p:sp>
        <p:nvSpPr>
          <p:cNvPr id="22" name="正方形/長方形 21">
            <a:extLst>
              <a:ext uri="{FF2B5EF4-FFF2-40B4-BE49-F238E27FC236}">
                <a16:creationId xmlns:a16="http://schemas.microsoft.com/office/drawing/2014/main" id="{9D3A9123-3D73-4590-A963-2BAE7758181A}"/>
              </a:ext>
            </a:extLst>
          </p:cNvPr>
          <p:cNvSpPr/>
          <p:nvPr/>
        </p:nvSpPr>
        <p:spPr>
          <a:xfrm>
            <a:off x="4712379" y="2865239"/>
            <a:ext cx="4082689" cy="139084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メイリオ" panose="020B0604030504040204" pitchFamily="50" charset="-128"/>
                <a:ea typeface="メイリオ" panose="020B0604030504040204" pitchFamily="50" charset="-128"/>
              </a:rPr>
              <a:t>砂が付いた氷を見て「ナッツのクッキーみたい」とつぶやいたり、割れる様子を見て「ガラスみたい」と言ったり手のひらに乗せて溶ける様子を見たりする。その日の午後、</a:t>
            </a:r>
            <a:r>
              <a:rPr kumimoji="1" lang="en-US" altLang="ja-JP" sz="1200" dirty="0">
                <a:solidFill>
                  <a:schemeClr val="tx1"/>
                </a:solidFill>
                <a:latin typeface="メイリオ" panose="020B0604030504040204" pitchFamily="50" charset="-128"/>
                <a:ea typeface="メイリオ" panose="020B0604030504040204" pitchFamily="50" charset="-128"/>
              </a:rPr>
              <a:t>3</a:t>
            </a:r>
            <a:r>
              <a:rPr kumimoji="1" lang="ja-JP" altLang="en-US" sz="1200" dirty="0">
                <a:solidFill>
                  <a:schemeClr val="tx1"/>
                </a:solidFill>
                <a:latin typeface="メイリオ" panose="020B0604030504040204" pitchFamily="50" charset="-128"/>
                <a:ea typeface="メイリオ" panose="020B0604030504040204" pitchFamily="50" charset="-128"/>
              </a:rPr>
              <a:t>歳児は「また、氷ができてるかな？」と確かめたり、翌日から登園すると氷が張っているかどうか水に指を浸して確かめる動きをし始めた。</a:t>
            </a:r>
          </a:p>
        </p:txBody>
      </p:sp>
      <p:grpSp>
        <p:nvGrpSpPr>
          <p:cNvPr id="7" name="グループ化 6">
            <a:extLst>
              <a:ext uri="{FF2B5EF4-FFF2-40B4-BE49-F238E27FC236}">
                <a16:creationId xmlns:a16="http://schemas.microsoft.com/office/drawing/2014/main" id="{26793B93-4BB2-4857-8562-3DFDBE320C19}"/>
              </a:ext>
            </a:extLst>
          </p:cNvPr>
          <p:cNvGrpSpPr/>
          <p:nvPr/>
        </p:nvGrpSpPr>
        <p:grpSpPr>
          <a:xfrm>
            <a:off x="4712379" y="1120460"/>
            <a:ext cx="4091154" cy="1627022"/>
            <a:chOff x="4926750" y="1229531"/>
            <a:chExt cx="4091154" cy="1627022"/>
          </a:xfrm>
        </p:grpSpPr>
        <p:pic>
          <p:nvPicPr>
            <p:cNvPr id="5" name="図 4">
              <a:extLst>
                <a:ext uri="{FF2B5EF4-FFF2-40B4-BE49-F238E27FC236}">
                  <a16:creationId xmlns:a16="http://schemas.microsoft.com/office/drawing/2014/main" id="{9B078D5E-3144-4890-9AFF-CB75DA68CF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0461" y="1467372"/>
              <a:ext cx="1747443" cy="1310582"/>
            </a:xfrm>
            <a:prstGeom prst="rect">
              <a:avLst/>
            </a:prstGeom>
          </p:spPr>
        </p:pic>
        <p:grpSp>
          <p:nvGrpSpPr>
            <p:cNvPr id="6" name="グループ化 5">
              <a:extLst>
                <a:ext uri="{FF2B5EF4-FFF2-40B4-BE49-F238E27FC236}">
                  <a16:creationId xmlns:a16="http://schemas.microsoft.com/office/drawing/2014/main" id="{18CD1695-F4D7-48A0-B763-E3605655BB5F}"/>
                </a:ext>
              </a:extLst>
            </p:cNvPr>
            <p:cNvGrpSpPr/>
            <p:nvPr/>
          </p:nvGrpSpPr>
          <p:grpSpPr>
            <a:xfrm>
              <a:off x="4926750" y="1229531"/>
              <a:ext cx="2294263" cy="1627022"/>
              <a:chOff x="4926750" y="1229531"/>
              <a:chExt cx="2294263" cy="1627022"/>
            </a:xfrm>
          </p:grpSpPr>
          <p:pic>
            <p:nvPicPr>
              <p:cNvPr id="3" name="図 2">
                <a:extLst>
                  <a:ext uri="{FF2B5EF4-FFF2-40B4-BE49-F238E27FC236}">
                    <a16:creationId xmlns:a16="http://schemas.microsoft.com/office/drawing/2014/main" id="{3621021F-3BA5-43C1-B5E8-9F0E183629C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42998" y="1229531"/>
                <a:ext cx="1178015" cy="1627022"/>
              </a:xfrm>
              <a:prstGeom prst="rect">
                <a:avLst/>
              </a:prstGeom>
            </p:spPr>
          </p:pic>
          <p:pic>
            <p:nvPicPr>
              <p:cNvPr id="8" name="図 7">
                <a:extLst>
                  <a:ext uri="{FF2B5EF4-FFF2-40B4-BE49-F238E27FC236}">
                    <a16:creationId xmlns:a16="http://schemas.microsoft.com/office/drawing/2014/main" id="{82488EC8-E7B0-481A-BA45-3646B29DCB1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26750" y="1539843"/>
                <a:ext cx="1066800" cy="1089787"/>
              </a:xfrm>
              <a:prstGeom prst="rect">
                <a:avLst/>
              </a:prstGeom>
            </p:spPr>
          </p:pic>
        </p:grpSp>
      </p:grpSp>
      <p:grpSp>
        <p:nvGrpSpPr>
          <p:cNvPr id="4" name="グループ化 3">
            <a:extLst>
              <a:ext uri="{FF2B5EF4-FFF2-40B4-BE49-F238E27FC236}">
                <a16:creationId xmlns:a16="http://schemas.microsoft.com/office/drawing/2014/main" id="{AC4430D4-A81B-403D-AFCA-19B0FB619991}"/>
              </a:ext>
            </a:extLst>
          </p:cNvPr>
          <p:cNvGrpSpPr/>
          <p:nvPr/>
        </p:nvGrpSpPr>
        <p:grpSpPr>
          <a:xfrm>
            <a:off x="244481" y="1189207"/>
            <a:ext cx="4244335" cy="1605198"/>
            <a:chOff x="196477" y="1247859"/>
            <a:chExt cx="4244335" cy="1605198"/>
          </a:xfrm>
        </p:grpSpPr>
        <p:pic>
          <p:nvPicPr>
            <p:cNvPr id="25" name="図 24">
              <a:extLst>
                <a:ext uri="{FF2B5EF4-FFF2-40B4-BE49-F238E27FC236}">
                  <a16:creationId xmlns:a16="http://schemas.microsoft.com/office/drawing/2014/main" id="{7C02CE46-8F6D-40F4-888C-D158DFB4D6B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57279" y="1273569"/>
              <a:ext cx="1583533" cy="1187650"/>
            </a:xfrm>
            <a:prstGeom prst="rect">
              <a:avLst/>
            </a:prstGeom>
          </p:spPr>
        </p:pic>
        <p:pic>
          <p:nvPicPr>
            <p:cNvPr id="12" name="図 11">
              <a:extLst>
                <a:ext uri="{FF2B5EF4-FFF2-40B4-BE49-F238E27FC236}">
                  <a16:creationId xmlns:a16="http://schemas.microsoft.com/office/drawing/2014/main" id="{5BE87CA0-F85D-46EB-A4E6-A9B9ACD1572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43221" y="1798626"/>
              <a:ext cx="1405908" cy="1054431"/>
            </a:xfrm>
            <a:prstGeom prst="rect">
              <a:avLst/>
            </a:prstGeom>
          </p:spPr>
        </p:pic>
        <p:pic>
          <p:nvPicPr>
            <p:cNvPr id="29" name="図 28">
              <a:extLst>
                <a:ext uri="{FF2B5EF4-FFF2-40B4-BE49-F238E27FC236}">
                  <a16:creationId xmlns:a16="http://schemas.microsoft.com/office/drawing/2014/main" id="{DF54DB4A-B5BC-4282-AE91-7F51E7393F4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6477" y="1247859"/>
              <a:ext cx="1548233" cy="1161174"/>
            </a:xfrm>
            <a:prstGeom prst="rect">
              <a:avLst/>
            </a:prstGeom>
          </p:spPr>
        </p:pic>
      </p:grpSp>
      <p:sp>
        <p:nvSpPr>
          <p:cNvPr id="18" name="角丸四角形 3">
            <a:extLst>
              <a:ext uri="{FF2B5EF4-FFF2-40B4-BE49-F238E27FC236}">
                <a16:creationId xmlns:a16="http://schemas.microsoft.com/office/drawing/2014/main" id="{C3847816-053C-4111-B2A9-11374AC04DEF}"/>
              </a:ext>
            </a:extLst>
          </p:cNvPr>
          <p:cNvSpPr/>
          <p:nvPr/>
        </p:nvSpPr>
        <p:spPr>
          <a:xfrm>
            <a:off x="175174" y="121234"/>
            <a:ext cx="8841826" cy="426965"/>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 　港区立中之町幼稚園　テーマ：園庭の自然と関わる　　２</a:t>
            </a:r>
            <a:r>
              <a:rPr kumimoji="1" lang="en-US" altLang="ja-JP" b="1" dirty="0">
                <a:solidFill>
                  <a:schemeClr val="bg1"/>
                </a:solidFill>
                <a:latin typeface="メイリオ" panose="020B0604030504040204" pitchFamily="50" charset="-128"/>
                <a:ea typeface="メイリオ" panose="020B0604030504040204" pitchFamily="50" charset="-128"/>
              </a:rPr>
              <a:t>/2</a:t>
            </a:r>
            <a:r>
              <a:rPr kumimoji="1" lang="ja-JP" altLang="en-US" b="1" dirty="0">
                <a:solidFill>
                  <a:schemeClr val="bg1"/>
                </a:solidFill>
                <a:latin typeface="メイリオ" panose="020B0604030504040204" pitchFamily="50" charset="-128"/>
                <a:ea typeface="メイリオ" panose="020B0604030504040204" pitchFamily="50" charset="-128"/>
              </a:rPr>
              <a:t>　　　</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86892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2886</TotalTime>
  <Words>277</Words>
  <Application>Microsoft Office PowerPoint</Application>
  <PresentationFormat>画面に合わせる (4:3)</PresentationFormat>
  <Paragraphs>29</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UDゴシック</vt:lpstr>
      <vt:lpstr>Meiryo</vt:lpstr>
      <vt:lpstr>Meiryo</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MEXT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dc:creator>
  <cp:lastModifiedBy>健太 佐藤</cp:lastModifiedBy>
  <cp:revision>195</cp:revision>
  <cp:lastPrinted>2025-02-07T04:41:33Z</cp:lastPrinted>
  <dcterms:created xsi:type="dcterms:W3CDTF">2021-07-02T23:48:32Z</dcterms:created>
  <dcterms:modified xsi:type="dcterms:W3CDTF">2025-03-25T04:40:16Z</dcterms:modified>
</cp:coreProperties>
</file>