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73" r:id="rId2"/>
    <p:sldId id="274" r:id="rId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66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3D4551-E3D7-4A15-A67B-A3626B3A2BFF}" v="1" dt="2026-02-16T05:56:03.67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59" autoAdjust="0"/>
    <p:restoredTop sz="89780" autoAdjust="0"/>
  </p:normalViewPr>
  <p:slideViewPr>
    <p:cSldViewPr snapToGrid="0">
      <p:cViewPr varScale="1">
        <p:scale>
          <a:sx n="74" d="100"/>
          <a:sy n="74" d="100"/>
        </p:scale>
        <p:origin x="1136" y="56"/>
      </p:cViewPr>
      <p:guideLst/>
    </p:cSldViewPr>
  </p:slideViewPr>
  <p:notesTextViewPr>
    <p:cViewPr>
      <p:scale>
        <a:sx n="1" d="1"/>
        <a:sy n="1" d="1"/>
      </p:scale>
      <p:origin x="0" y="0"/>
    </p:cViewPr>
  </p:notesText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海野　智佳" userId="49ca4811-251b-4b4d-854c-97e1385a2220" providerId="ADAL" clId="{B6081FF6-288C-4AF7-BDF4-6F39FB507EB4}"/>
    <pc:docChg chg="modSld">
      <pc:chgData name="海野　智佳" userId="49ca4811-251b-4b4d-854c-97e1385a2220" providerId="ADAL" clId="{B6081FF6-288C-4AF7-BDF4-6F39FB507EB4}" dt="2026-02-16T06:32:45.185" v="472" actId="20577"/>
      <pc:docMkLst>
        <pc:docMk/>
      </pc:docMkLst>
      <pc:sldChg chg="modSp mod">
        <pc:chgData name="海野　智佳" userId="49ca4811-251b-4b4d-854c-97e1385a2220" providerId="ADAL" clId="{B6081FF6-288C-4AF7-BDF4-6F39FB507EB4}" dt="2026-02-16T06:26:18.938" v="57" actId="1076"/>
        <pc:sldMkLst>
          <pc:docMk/>
          <pc:sldMk cId="3544692612" sldId="273"/>
        </pc:sldMkLst>
        <pc:spChg chg="mod">
          <ac:chgData name="海野　智佳" userId="49ca4811-251b-4b4d-854c-97e1385a2220" providerId="ADAL" clId="{B6081FF6-288C-4AF7-BDF4-6F39FB507EB4}" dt="2026-02-16T06:26:02.417" v="53" actId="14100"/>
          <ac:spMkLst>
            <pc:docMk/>
            <pc:sldMk cId="3544692612" sldId="273"/>
            <ac:spMk id="14" creationId="{00000000-0000-0000-0000-000000000000}"/>
          </ac:spMkLst>
        </pc:spChg>
        <pc:spChg chg="mod">
          <ac:chgData name="海野　智佳" userId="49ca4811-251b-4b4d-854c-97e1385a2220" providerId="ADAL" clId="{B6081FF6-288C-4AF7-BDF4-6F39FB507EB4}" dt="2026-02-16T06:26:08.906" v="54" actId="1076"/>
          <ac:spMkLst>
            <pc:docMk/>
            <pc:sldMk cId="3544692612" sldId="273"/>
            <ac:spMk id="20" creationId="{8F9541DC-68C4-41E6-BFB2-D833B4C3465B}"/>
          </ac:spMkLst>
        </pc:spChg>
        <pc:picChg chg="mod">
          <ac:chgData name="海野　智佳" userId="49ca4811-251b-4b4d-854c-97e1385a2220" providerId="ADAL" clId="{B6081FF6-288C-4AF7-BDF4-6F39FB507EB4}" dt="2026-02-16T06:26:18.938" v="57" actId="1076"/>
          <ac:picMkLst>
            <pc:docMk/>
            <pc:sldMk cId="3544692612" sldId="273"/>
            <ac:picMk id="8" creationId="{44853D08-E52A-C56E-D17C-9FB7B6B0E4C7}"/>
          </ac:picMkLst>
        </pc:picChg>
      </pc:sldChg>
      <pc:sldChg chg="modSp mod">
        <pc:chgData name="海野　智佳" userId="49ca4811-251b-4b4d-854c-97e1385a2220" providerId="ADAL" clId="{B6081FF6-288C-4AF7-BDF4-6F39FB507EB4}" dt="2026-02-16T06:32:45.185" v="472" actId="20577"/>
        <pc:sldMkLst>
          <pc:docMk/>
          <pc:sldMk cId="2925705079" sldId="274"/>
        </pc:sldMkLst>
        <pc:spChg chg="mod">
          <ac:chgData name="海野　智佳" userId="49ca4811-251b-4b4d-854c-97e1385a2220" providerId="ADAL" clId="{B6081FF6-288C-4AF7-BDF4-6F39FB507EB4}" dt="2026-02-16T06:26:31.455" v="68" actId="20577"/>
          <ac:spMkLst>
            <pc:docMk/>
            <pc:sldMk cId="2925705079" sldId="274"/>
            <ac:spMk id="7" creationId="{59C2CE36-DD18-DAFF-EA50-CE33E469116D}"/>
          </ac:spMkLst>
        </pc:spChg>
        <pc:spChg chg="mod">
          <ac:chgData name="海野　智佳" userId="49ca4811-251b-4b4d-854c-97e1385a2220" providerId="ADAL" clId="{B6081FF6-288C-4AF7-BDF4-6F39FB507EB4}" dt="2026-02-16T06:32:45.185" v="472" actId="20577"/>
          <ac:spMkLst>
            <pc:docMk/>
            <pc:sldMk cId="2925705079" sldId="274"/>
            <ac:spMk id="8" creationId="{7C7EC5F3-2D3D-8375-3469-334F8BE1801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448" cy="497838"/>
          </a:xfrm>
          <a:prstGeom prst="rect">
            <a:avLst/>
          </a:prstGeom>
        </p:spPr>
        <p:txBody>
          <a:bodyPr vert="horz" lIns="91307" tIns="45653" rIns="91307" bIns="4565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7838"/>
          </a:xfrm>
          <a:prstGeom prst="rect">
            <a:avLst/>
          </a:prstGeom>
        </p:spPr>
        <p:txBody>
          <a:bodyPr vert="horz" lIns="91307" tIns="45653" rIns="91307" bIns="45653" rtlCol="0"/>
          <a:lstStyle>
            <a:lvl1pPr algn="r">
              <a:defRPr sz="1200"/>
            </a:lvl1pPr>
          </a:lstStyle>
          <a:p>
            <a:fld id="{EDF89D6B-D697-4A5C-A6AB-DF4EAB530757}" type="datetimeFigureOut">
              <a:rPr kumimoji="1" lang="ja-JP" altLang="en-US" smtClean="0"/>
              <a:t>2026/2/16</a:t>
            </a:fld>
            <a:endParaRPr kumimoji="1" lang="ja-JP" altLang="en-US"/>
          </a:p>
        </p:txBody>
      </p:sp>
      <p:sp>
        <p:nvSpPr>
          <p:cNvPr id="4" name="スライド イメージ プレースホルダー 3"/>
          <p:cNvSpPr>
            <a:spLocks noGrp="1" noRot="1" noChangeAspect="1"/>
          </p:cNvSpPr>
          <p:nvPr>
            <p:ph type="sldImg" idx="2"/>
          </p:nvPr>
        </p:nvSpPr>
        <p:spPr>
          <a:xfrm>
            <a:off x="1163638" y="1239838"/>
            <a:ext cx="4470400" cy="3352800"/>
          </a:xfrm>
          <a:prstGeom prst="rect">
            <a:avLst/>
          </a:prstGeom>
          <a:noFill/>
          <a:ln w="12700">
            <a:solidFill>
              <a:prstClr val="black"/>
            </a:solidFill>
          </a:ln>
        </p:spPr>
        <p:txBody>
          <a:bodyPr vert="horz" lIns="91307" tIns="45653" rIns="91307" bIns="45653" rtlCol="0" anchor="ctr"/>
          <a:lstStyle/>
          <a:p>
            <a:endParaRPr lang="ja-JP" altLang="en-US"/>
          </a:p>
        </p:txBody>
      </p:sp>
      <p:sp>
        <p:nvSpPr>
          <p:cNvPr id="5" name="ノート プレースホルダー 4"/>
          <p:cNvSpPr>
            <a:spLocks noGrp="1"/>
          </p:cNvSpPr>
          <p:nvPr>
            <p:ph type="body" sz="quarter" idx="3"/>
          </p:nvPr>
        </p:nvSpPr>
        <p:spPr>
          <a:xfrm>
            <a:off x="680085" y="4777027"/>
            <a:ext cx="5437506" cy="3908187"/>
          </a:xfrm>
          <a:prstGeom prst="rect">
            <a:avLst/>
          </a:prstGeom>
        </p:spPr>
        <p:txBody>
          <a:bodyPr vert="horz" lIns="91307" tIns="45653" rIns="91307" bIns="4565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1"/>
            <a:ext cx="2945448" cy="497838"/>
          </a:xfrm>
          <a:prstGeom prst="rect">
            <a:avLst/>
          </a:prstGeom>
        </p:spPr>
        <p:txBody>
          <a:bodyPr vert="horz" lIns="91307" tIns="45653" rIns="91307" bIns="4565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1"/>
            <a:ext cx="2945448" cy="497838"/>
          </a:xfrm>
          <a:prstGeom prst="rect">
            <a:avLst/>
          </a:prstGeom>
        </p:spPr>
        <p:txBody>
          <a:bodyPr vert="horz" lIns="91307" tIns="45653" rIns="91307" bIns="45653" rtlCol="0" anchor="b"/>
          <a:lstStyle>
            <a:lvl1pPr algn="r">
              <a:defRPr sz="1200"/>
            </a:lvl1pPr>
          </a:lstStyle>
          <a:p>
            <a:fld id="{8C069506-668C-47F3-A636-595DEC3AB14B}" type="slidenum">
              <a:rPr kumimoji="1" lang="ja-JP" altLang="en-US" smtClean="0"/>
              <a:t>‹#›</a:t>
            </a:fld>
            <a:endParaRPr kumimoji="1" lang="ja-JP" altLang="en-US"/>
          </a:p>
        </p:txBody>
      </p:sp>
    </p:spTree>
    <p:extLst>
      <p:ext uri="{BB962C8B-B14F-4D97-AF65-F5344CB8AC3E}">
        <p14:creationId xmlns:p14="http://schemas.microsoft.com/office/powerpoint/2010/main" val="27365644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effectLst/>
            </a:endParaRPr>
          </a:p>
        </p:txBody>
      </p:sp>
      <p:sp>
        <p:nvSpPr>
          <p:cNvPr id="4" name="スライド番号プレースホルダー 3"/>
          <p:cNvSpPr>
            <a:spLocks noGrp="1"/>
          </p:cNvSpPr>
          <p:nvPr>
            <p:ph type="sldNum" sz="quarter" idx="10"/>
          </p:nvPr>
        </p:nvSpPr>
        <p:spPr/>
        <p:txBody>
          <a:bodyPr/>
          <a:lstStyle/>
          <a:p>
            <a:fld id="{8C069506-668C-47F3-A636-595DEC3AB14B}" type="slidenum">
              <a:rPr kumimoji="1" lang="ja-JP" altLang="en-US" smtClean="0"/>
              <a:t>1</a:t>
            </a:fld>
            <a:endParaRPr kumimoji="1" lang="ja-JP" altLang="en-US"/>
          </a:p>
        </p:txBody>
      </p:sp>
    </p:spTree>
    <p:extLst>
      <p:ext uri="{BB962C8B-B14F-4D97-AF65-F5344CB8AC3E}">
        <p14:creationId xmlns:p14="http://schemas.microsoft.com/office/powerpoint/2010/main" val="2117477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dirty="0">
              <a:effectLst/>
            </a:endParaRPr>
          </a:p>
        </p:txBody>
      </p:sp>
      <p:sp>
        <p:nvSpPr>
          <p:cNvPr id="4" name="スライド番号プレースホルダー 3"/>
          <p:cNvSpPr>
            <a:spLocks noGrp="1"/>
          </p:cNvSpPr>
          <p:nvPr>
            <p:ph type="sldNum" sz="quarter" idx="10"/>
          </p:nvPr>
        </p:nvSpPr>
        <p:spPr/>
        <p:txBody>
          <a:bodyPr/>
          <a:lstStyle/>
          <a:p>
            <a:fld id="{8C069506-668C-47F3-A636-595DEC3AB14B}" type="slidenum">
              <a:rPr kumimoji="1" lang="ja-JP" altLang="en-US" smtClean="0"/>
              <a:t>2</a:t>
            </a:fld>
            <a:endParaRPr kumimoji="1" lang="ja-JP" altLang="en-US"/>
          </a:p>
        </p:txBody>
      </p:sp>
    </p:spTree>
    <p:extLst>
      <p:ext uri="{BB962C8B-B14F-4D97-AF65-F5344CB8AC3E}">
        <p14:creationId xmlns:p14="http://schemas.microsoft.com/office/powerpoint/2010/main" val="1426564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4ADE6C5-6BD4-4C8C-96D5-9F30867006FC}" type="datetime1">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148464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589753-DF46-43DA-AA8F-F538A305E80C}" type="datetime1">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4029229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F2E7FF-3230-49BE-89A7-240EE592FAA6}" type="datetime1">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86493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537090-F499-4293-9EF8-2A3C13947670}" type="datetime1">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404970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76748F-4F40-413B-8D90-F3ACDDC30F11}" type="datetime1">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361526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217CA95-B7BD-4AAF-85BA-AE65397BC4C7}" type="datetime1">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58803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8451A3-0ABD-45DE-8C96-896656028AA4}" type="datetime1">
              <a:rPr kumimoji="1" lang="ja-JP" altLang="en-US" smtClean="0"/>
              <a:t>2026/2/16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192220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50477A6-4955-4B6E-8A1F-19DF5A97CF41}" type="datetime1">
              <a:rPr kumimoji="1" lang="ja-JP" altLang="en-US" smtClean="0"/>
              <a:t>2026/2/16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549800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0CF21C-DE4B-425B-9A0D-928D3D947FE2}" type="datetime1">
              <a:rPr kumimoji="1" lang="ja-JP" altLang="en-US" smtClean="0"/>
              <a:t>2026/2/16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59528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908C25-D4B7-4068-B6EC-E0C75D8260E5}" type="datetime1">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77249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7D8D01-951B-4B65-BFA4-3B87678C9F49}" type="datetime1">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2082773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0B2DF4-792C-49F3-B524-BAE052D6F2E7}" type="datetime1">
              <a:rPr kumimoji="1" lang="ja-JP" altLang="en-US" smtClean="0"/>
              <a:t>2026/2/16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4373D-995D-4BDC-935F-D0F851F210AF}" type="slidenum">
              <a:rPr kumimoji="1" lang="ja-JP" altLang="en-US" smtClean="0"/>
              <a:t>‹#›</a:t>
            </a:fld>
            <a:endParaRPr kumimoji="1" lang="ja-JP" altLang="en-US"/>
          </a:p>
        </p:txBody>
      </p:sp>
    </p:spTree>
    <p:extLst>
      <p:ext uri="{BB962C8B-B14F-4D97-AF65-F5344CB8AC3E}">
        <p14:creationId xmlns:p14="http://schemas.microsoft.com/office/powerpoint/2010/main" val="3215016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75174" y="121234"/>
            <a:ext cx="8841826" cy="53627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2400" b="1" dirty="0">
                <a:solidFill>
                  <a:schemeClr val="bg1"/>
                </a:solidFill>
                <a:latin typeface="メイリオ" panose="020B0604030504040204" pitchFamily="50" charset="-128"/>
                <a:ea typeface="メイリオ" panose="020B0604030504040204" pitchFamily="50" charset="-128"/>
              </a:rPr>
              <a:t>港区立中之町幼稚園　テーマ：園庭の自然と関わる　　</a:t>
            </a:r>
            <a:r>
              <a:rPr kumimoji="1" lang="en-US" altLang="ja-JP" sz="2400" b="1" dirty="0">
                <a:solidFill>
                  <a:schemeClr val="bg1"/>
                </a:solidFill>
                <a:latin typeface="メイリオ" panose="020B0604030504040204" pitchFamily="50" charset="-128"/>
                <a:ea typeface="メイリオ" panose="020B0604030504040204" pitchFamily="50" charset="-128"/>
              </a:rPr>
              <a:t>1/2</a:t>
            </a:r>
            <a:r>
              <a:rPr kumimoji="1" lang="ja-JP" altLang="en-US" sz="2400" b="1" dirty="0">
                <a:solidFill>
                  <a:schemeClr val="bg1"/>
                </a:solidFill>
                <a:latin typeface="メイリオ" panose="020B0604030504040204" pitchFamily="50" charset="-128"/>
                <a:ea typeface="メイリオ" panose="020B0604030504040204" pitchFamily="50" charset="-128"/>
              </a:rPr>
              <a:t>　　　</a:t>
            </a:r>
            <a:endParaRPr kumimoji="1" lang="en-US" altLang="ja-JP" sz="2400" b="1" dirty="0">
              <a:solidFill>
                <a:schemeClr val="bg1"/>
              </a:solidFill>
              <a:latin typeface="メイリオ" panose="020B0604030504040204" pitchFamily="50" charset="-128"/>
              <a:ea typeface="メイリオ" panose="020B0604030504040204" pitchFamily="50" charset="-128"/>
            </a:endParaRPr>
          </a:p>
        </p:txBody>
      </p:sp>
      <p:sp>
        <p:nvSpPr>
          <p:cNvPr id="14" name="正方形/長方形 13"/>
          <p:cNvSpPr/>
          <p:nvPr/>
        </p:nvSpPr>
        <p:spPr>
          <a:xfrm>
            <a:off x="395562" y="4625848"/>
            <a:ext cx="8401050" cy="1799749"/>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p:cNvSpPr txBox="1"/>
          <p:nvPr/>
        </p:nvSpPr>
        <p:spPr>
          <a:xfrm>
            <a:off x="481287" y="2960014"/>
            <a:ext cx="4114800" cy="1569660"/>
          </a:xfrm>
          <a:prstGeom prst="rect">
            <a:avLst/>
          </a:prstGeom>
          <a:noFill/>
          <a:ln>
            <a:solidFill>
              <a:schemeClr val="bg2">
                <a:lumMod val="50000"/>
              </a:schemeClr>
            </a:solidFill>
          </a:ln>
        </p:spPr>
        <p:txBody>
          <a:bodyPr wrap="square" rtlCol="0">
            <a:spAutoFit/>
          </a:bodyPr>
          <a:lstStyle/>
          <a:p>
            <a:pPr marL="182563" indent="-182563"/>
            <a:r>
              <a:rPr lang="ja-JP" altLang="en-US" sz="1600" dirty="0">
                <a:latin typeface="メイリオ" panose="020B0604030504040204" pitchFamily="50" charset="-128"/>
                <a:ea typeface="メイリオ" panose="020B0604030504040204" pitchFamily="50" charset="-128"/>
              </a:rPr>
              <a:t>＊園内研究会にて、園庭での遊びについて協議をし、環境を再構成したり遊びを振り返ったりする。（月に１，２回）</a:t>
            </a:r>
            <a:endParaRPr lang="en-US" altLang="ja-JP" sz="1600" dirty="0">
              <a:latin typeface="メイリオ" panose="020B0604030504040204" pitchFamily="50" charset="-128"/>
              <a:ea typeface="メイリオ" panose="020B0604030504040204" pitchFamily="50" charset="-128"/>
            </a:endParaRPr>
          </a:p>
          <a:p>
            <a:pPr marL="182563" indent="-182563"/>
            <a:r>
              <a:rPr lang="ja-JP" altLang="en-US" sz="1600" dirty="0">
                <a:latin typeface="メイリオ" panose="020B0604030504040204" pitchFamily="50" charset="-128"/>
                <a:ea typeface="メイリオ" panose="020B0604030504040204" pitchFamily="50" charset="-128"/>
              </a:rPr>
              <a:t>＊プロナチュラリストの佐々木先生に講師として来ていただき、園内の自然環境について学ぶ機会をもつ。（今年度５回）</a:t>
            </a:r>
            <a:endParaRPr lang="en-US" altLang="ja-JP" sz="1600" dirty="0">
              <a:latin typeface="メイリオ" panose="020B0604030504040204" pitchFamily="50" charset="-128"/>
              <a:ea typeface="メイリオ" panose="020B0604030504040204" pitchFamily="50" charset="-128"/>
            </a:endParaRPr>
          </a:p>
        </p:txBody>
      </p:sp>
      <p:sp>
        <p:nvSpPr>
          <p:cNvPr id="17" name="スライド番号プレースホルダー 16"/>
          <p:cNvSpPr>
            <a:spLocks noGrp="1"/>
          </p:cNvSpPr>
          <p:nvPr>
            <p:ph type="sldNum" sz="quarter" idx="12"/>
          </p:nvPr>
        </p:nvSpPr>
        <p:spPr>
          <a:xfrm>
            <a:off x="7086600" y="6492875"/>
            <a:ext cx="2057400" cy="365125"/>
          </a:xfrm>
        </p:spPr>
        <p:txBody>
          <a:bodyPr/>
          <a:lstStyle/>
          <a:p>
            <a:fld id="{10A4373D-995D-4BDC-935F-D0F851F210AF}" type="slidenum">
              <a:rPr kumimoji="1" lang="ja-JP" altLang="en-US" smtClean="0">
                <a:latin typeface="メイリオ" panose="020B0604030504040204" pitchFamily="50" charset="-128"/>
                <a:ea typeface="メイリオ" panose="020B0604030504040204" pitchFamily="50" charset="-128"/>
              </a:rPr>
              <a:t>1</a:t>
            </a:fld>
            <a:endParaRPr kumimoji="1" lang="ja-JP" altLang="en-US" dirty="0">
              <a:latin typeface="メイリオ" panose="020B0604030504040204" pitchFamily="50" charset="-128"/>
              <a:ea typeface="メイリオ" panose="020B0604030504040204" pitchFamily="50" charset="-128"/>
            </a:endParaRPr>
          </a:p>
        </p:txBody>
      </p:sp>
      <p:sp>
        <p:nvSpPr>
          <p:cNvPr id="7" name="角丸四角形 6">
            <a:extLst>
              <a:ext uri="{FF2B5EF4-FFF2-40B4-BE49-F238E27FC236}">
                <a16:creationId xmlns:a16="http://schemas.microsoft.com/office/drawing/2014/main" id="{2BDA4B88-3D26-64EC-BDB5-2C244A9EF3AD}"/>
              </a:ext>
            </a:extLst>
          </p:cNvPr>
          <p:cNvSpPr/>
          <p:nvPr/>
        </p:nvSpPr>
        <p:spPr>
          <a:xfrm>
            <a:off x="281814" y="2494510"/>
            <a:ext cx="2174436"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活動スケジュール</a:t>
            </a:r>
          </a:p>
        </p:txBody>
      </p:sp>
      <p:sp>
        <p:nvSpPr>
          <p:cNvPr id="20" name="テキスト ボックス 19">
            <a:extLst>
              <a:ext uri="{FF2B5EF4-FFF2-40B4-BE49-F238E27FC236}">
                <a16:creationId xmlns:a16="http://schemas.microsoft.com/office/drawing/2014/main" id="{8F9541DC-68C4-41E6-BFB2-D833B4C3465B}"/>
              </a:ext>
            </a:extLst>
          </p:cNvPr>
          <p:cNvSpPr txBox="1"/>
          <p:nvPr/>
        </p:nvSpPr>
        <p:spPr>
          <a:xfrm>
            <a:off x="481287" y="4656537"/>
            <a:ext cx="8401049" cy="2062103"/>
          </a:xfrm>
          <a:prstGeom prst="rect">
            <a:avLst/>
          </a:prstGeom>
          <a:noFill/>
          <a:ln>
            <a:noFill/>
          </a:ln>
        </p:spPr>
        <p:txBody>
          <a:bodyPr wrap="square" rtlCol="0">
            <a:spAutoFit/>
          </a:bodyPr>
          <a:lstStyle/>
          <a:p>
            <a:pPr marL="182563" indent="-182563"/>
            <a:r>
              <a:rPr lang="ja-JP" altLang="en-US" sz="1400" dirty="0">
                <a:latin typeface="メイリオ" panose="020B0604030504040204" pitchFamily="50" charset="-128"/>
                <a:ea typeface="メイリオ" panose="020B0604030504040204" pitchFamily="50" charset="-128"/>
              </a:rPr>
              <a:t>＊にこにこ池・・・・・・水質の管理や、ヤゴが羽化できるような背の高い草を植えるなどの環境を整</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　　　　　　　　　　　　えた。</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＊おだんごキッチン・・・荒木田土で泥遊びができる場に専用の遊具を用意し、手に取りやすく遊びや</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　　　　　　　　　　　　すい環境に整えた。</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＊むしむしパラダイス・・腐葉土や粗朶を置き、湿らせた状態を保つなど、虫が集まりやすい場とな</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　　　　　　　　　　　　るよう整えた。</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＊樹木に名札付け・・・・佐々木先生に教えていただいたり、幼児と調べたりして樹木の名前を知り、</a:t>
            </a:r>
            <a:endParaRPr lang="en-US" altLang="ja-JP" sz="1400" dirty="0">
              <a:latin typeface="メイリオ" panose="020B0604030504040204" pitchFamily="50" charset="-128"/>
              <a:ea typeface="メイリオ" panose="020B0604030504040204" pitchFamily="50" charset="-128"/>
            </a:endParaRPr>
          </a:p>
          <a:p>
            <a:pPr marL="182563" indent="-182563"/>
            <a:r>
              <a:rPr lang="ja-JP" altLang="en-US" sz="1400" dirty="0">
                <a:latin typeface="メイリオ" panose="020B0604030504040204" pitchFamily="50" charset="-128"/>
                <a:ea typeface="メイリオ" panose="020B0604030504040204" pitchFamily="50" charset="-128"/>
              </a:rPr>
              <a:t>　　　　　　　　　　　　幼児が作成した名札を付けることで、興味が広がるようにした。</a:t>
            </a:r>
            <a:endParaRPr lang="en-US" altLang="ja-JP" sz="1400" dirty="0">
              <a:latin typeface="メイリオ" panose="020B0604030504040204" pitchFamily="50" charset="-128"/>
              <a:ea typeface="メイリオ" panose="020B0604030504040204" pitchFamily="50" charset="-128"/>
            </a:endParaRPr>
          </a:p>
          <a:p>
            <a:pPr marL="182563" indent="-182563"/>
            <a:endParaRPr lang="en-US" altLang="ja-JP" sz="1600" dirty="0">
              <a:latin typeface="メイリオ" panose="020B0604030504040204" pitchFamily="50" charset="-128"/>
              <a:ea typeface="メイリオ" panose="020B0604030504040204" pitchFamily="50" charset="-128"/>
            </a:endParaRPr>
          </a:p>
        </p:txBody>
      </p:sp>
      <p:sp>
        <p:nvSpPr>
          <p:cNvPr id="15" name="吹き出し: 四角形 14">
            <a:extLst>
              <a:ext uri="{FF2B5EF4-FFF2-40B4-BE49-F238E27FC236}">
                <a16:creationId xmlns:a16="http://schemas.microsoft.com/office/drawing/2014/main" id="{036F8A06-B98B-44C9-9A4C-FCC2E9B942F2}"/>
              </a:ext>
            </a:extLst>
          </p:cNvPr>
          <p:cNvSpPr/>
          <p:nvPr/>
        </p:nvSpPr>
        <p:spPr>
          <a:xfrm>
            <a:off x="9366525" y="266700"/>
            <a:ext cx="3130275" cy="1449598"/>
          </a:xfrm>
          <a:prstGeom prst="wedgeRectCallout">
            <a:avLst>
              <a:gd name="adj1" fmla="val -76242"/>
              <a:gd name="adj2" fmla="val 23285"/>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２月１８日（水）までに</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所定のフォルダに格納したことをチャットでお知らせください。</a:t>
            </a:r>
            <a:endParaRPr kumimoji="1" lang="en-US" altLang="ja-JP" dirty="0">
              <a:latin typeface="BIZ UDPゴシック" panose="020B0400000000000000" pitchFamily="50" charset="-128"/>
              <a:ea typeface="BIZ UDPゴシック" panose="020B0400000000000000" pitchFamily="50" charset="-128"/>
            </a:endParaRPr>
          </a:p>
        </p:txBody>
      </p:sp>
      <p:sp>
        <p:nvSpPr>
          <p:cNvPr id="3" name="角丸四角形 6">
            <a:extLst>
              <a:ext uri="{FF2B5EF4-FFF2-40B4-BE49-F238E27FC236}">
                <a16:creationId xmlns:a16="http://schemas.microsoft.com/office/drawing/2014/main" id="{1146E41B-0A3F-0CE6-DC2E-BAC7FACF3D4A}"/>
              </a:ext>
            </a:extLst>
          </p:cNvPr>
          <p:cNvSpPr/>
          <p:nvPr/>
        </p:nvSpPr>
        <p:spPr>
          <a:xfrm>
            <a:off x="281814" y="806381"/>
            <a:ext cx="2174436"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テーマの設定理由</a:t>
            </a:r>
          </a:p>
        </p:txBody>
      </p:sp>
      <p:sp>
        <p:nvSpPr>
          <p:cNvPr id="5" name="正方形/長方形 4">
            <a:extLst>
              <a:ext uri="{FF2B5EF4-FFF2-40B4-BE49-F238E27FC236}">
                <a16:creationId xmlns:a16="http://schemas.microsoft.com/office/drawing/2014/main" id="{790B1D9A-B41D-C730-9E61-6CE154CB1715}"/>
              </a:ext>
            </a:extLst>
          </p:cNvPr>
          <p:cNvSpPr/>
          <p:nvPr/>
        </p:nvSpPr>
        <p:spPr>
          <a:xfrm>
            <a:off x="395562" y="1284356"/>
            <a:ext cx="8401050" cy="112943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吹き出し: 四角形 5">
            <a:extLst>
              <a:ext uri="{FF2B5EF4-FFF2-40B4-BE49-F238E27FC236}">
                <a16:creationId xmlns:a16="http://schemas.microsoft.com/office/drawing/2014/main" id="{2B964AAF-B5B2-B393-9248-8CE47FBE4F8B}"/>
              </a:ext>
            </a:extLst>
          </p:cNvPr>
          <p:cNvSpPr/>
          <p:nvPr/>
        </p:nvSpPr>
        <p:spPr>
          <a:xfrm>
            <a:off x="-3523975" y="-207522"/>
            <a:ext cx="3130275" cy="657512"/>
          </a:xfrm>
          <a:prstGeom prst="wedgeRectCallout">
            <a:avLst>
              <a:gd name="adj1" fmla="val 88478"/>
              <a:gd name="adj2" fmla="val 39055"/>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dirty="0">
                <a:latin typeface="BIZ UDPゴシック" panose="020B0400000000000000" pitchFamily="50" charset="-128"/>
                <a:ea typeface="BIZ UDPゴシック" panose="020B0400000000000000" pitchFamily="50" charset="-128"/>
              </a:rPr>
              <a:t>園名を入れてください。</a:t>
            </a:r>
            <a:endParaRPr kumimoji="1" lang="en-US" altLang="ja-JP"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A5D33D83-B872-04F1-E66E-868731327D34}"/>
              </a:ext>
            </a:extLst>
          </p:cNvPr>
          <p:cNvSpPr txBox="1"/>
          <p:nvPr/>
        </p:nvSpPr>
        <p:spPr>
          <a:xfrm>
            <a:off x="700192" y="1075443"/>
            <a:ext cx="7791790" cy="1231106"/>
          </a:xfrm>
          <a:prstGeom prst="rect">
            <a:avLst/>
          </a:prstGeom>
          <a:noFill/>
          <a:ln>
            <a:noFill/>
          </a:ln>
        </p:spPr>
        <p:txBody>
          <a:bodyPr wrap="square" rtlCol="0">
            <a:spAutoFit/>
          </a:bodyPr>
          <a:lstStyle/>
          <a:p>
            <a:pPr marL="182563" indent="-182563"/>
            <a:endParaRPr lang="en-US" altLang="ja-JP" sz="1600" dirty="0">
              <a:latin typeface="メイリオ" panose="020B0604030504040204" pitchFamily="50" charset="-128"/>
              <a:ea typeface="メイリオ" panose="020B0604030504040204" pitchFamily="50" charset="-128"/>
            </a:endParaRPr>
          </a:p>
          <a:p>
            <a:pPr marL="182563" indent="-182563"/>
            <a:r>
              <a:rPr lang="ja-JP" altLang="en-US" sz="16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園庭が新しくなって今年度末で２年半になる。今年度は、園庭の自然環境をさらに発展させ、保育に取り入れていきたいと考えた。ビオトープの充実、泥団子ができる荒木田土専用の遊び場、腐葉土や粗朶を設定した虫が集まる場などが日常的に遊びの場として活かしていけるよう意図的に設定し、幼児の興味関心を広げ、発見や探求を楽しむ姿を育てたいと考えた。</a:t>
            </a:r>
            <a:endParaRPr lang="en-US" altLang="ja-JP" sz="1400" dirty="0">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44853D08-E52A-C56E-D17C-9FB7B6B0E4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4227" y="2646034"/>
            <a:ext cx="2494857" cy="1871143"/>
          </a:xfrm>
          <a:prstGeom prst="rect">
            <a:avLst/>
          </a:prstGeom>
        </p:spPr>
      </p:pic>
    </p:spTree>
    <p:extLst>
      <p:ext uri="{BB962C8B-B14F-4D97-AF65-F5344CB8AC3E}">
        <p14:creationId xmlns:p14="http://schemas.microsoft.com/office/powerpoint/2010/main" val="354469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27000" y="4979789"/>
            <a:ext cx="8712668" cy="1688384"/>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スライド番号プレースホルダー 16"/>
          <p:cNvSpPr>
            <a:spLocks noGrp="1"/>
          </p:cNvSpPr>
          <p:nvPr>
            <p:ph type="sldNum" sz="quarter" idx="12"/>
          </p:nvPr>
        </p:nvSpPr>
        <p:spPr>
          <a:xfrm>
            <a:off x="7086600" y="6492875"/>
            <a:ext cx="2057400" cy="365125"/>
          </a:xfrm>
        </p:spPr>
        <p:txBody>
          <a:bodyPr/>
          <a:lstStyle/>
          <a:p>
            <a:fld id="{10A4373D-995D-4BDC-935F-D0F851F210AF}" type="slidenum">
              <a:rPr kumimoji="1" lang="ja-JP" altLang="en-US" smtClean="0">
                <a:latin typeface="メイリオ" panose="020B0604030504040204" pitchFamily="50" charset="-128"/>
                <a:ea typeface="メイリオ" panose="020B0604030504040204" pitchFamily="50" charset="-128"/>
              </a:rPr>
              <a:t>2</a:t>
            </a:fld>
            <a:endParaRPr kumimoji="1" lang="ja-JP" altLang="en-US" dirty="0">
              <a:latin typeface="メイリオ" panose="020B0604030504040204" pitchFamily="50" charset="-128"/>
              <a:ea typeface="メイリオ" panose="020B0604030504040204" pitchFamily="50" charset="-128"/>
            </a:endParaRPr>
          </a:p>
        </p:txBody>
      </p:sp>
      <p:sp>
        <p:nvSpPr>
          <p:cNvPr id="19" name="角丸四角形 14">
            <a:extLst>
              <a:ext uri="{FF2B5EF4-FFF2-40B4-BE49-F238E27FC236}">
                <a16:creationId xmlns:a16="http://schemas.microsoft.com/office/drawing/2014/main" id="{7BCFC6A0-A4E9-4BFC-99DA-971EF2BA577F}"/>
              </a:ext>
            </a:extLst>
          </p:cNvPr>
          <p:cNvSpPr/>
          <p:nvPr/>
        </p:nvSpPr>
        <p:spPr>
          <a:xfrm>
            <a:off x="127000" y="4870964"/>
            <a:ext cx="2997668" cy="346234"/>
          </a:xfrm>
          <a:prstGeom prst="roundRect">
            <a:avLst>
              <a:gd name="adj" fmla="val 5000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tIns="0" rIns="33231" bIns="0" rtlCol="0" anchor="ctr">
            <a:spAutoFit/>
          </a:bodyPr>
          <a:lstStyle/>
          <a:p>
            <a:pPr algn="ctr" defTabSz="422049"/>
            <a:r>
              <a:rPr lang="ja-JP" altLang="en-US" sz="1600" dirty="0">
                <a:solidFill>
                  <a:prstClr val="black"/>
                </a:solidFill>
                <a:latin typeface="Meiryo" panose="020B0604030504040204" pitchFamily="34" charset="-128"/>
                <a:ea typeface="Meiryo" panose="020B0604030504040204" pitchFamily="34" charset="-128"/>
              </a:rPr>
              <a:t>振り返りを踏まえた気付き</a:t>
            </a:r>
          </a:p>
        </p:txBody>
      </p:sp>
      <p:sp>
        <p:nvSpPr>
          <p:cNvPr id="22" name="正方形/長方形 21">
            <a:extLst>
              <a:ext uri="{FF2B5EF4-FFF2-40B4-BE49-F238E27FC236}">
                <a16:creationId xmlns:a16="http://schemas.microsoft.com/office/drawing/2014/main" id="{9D3A9123-3D73-4590-A963-2BAE7758181A}"/>
              </a:ext>
            </a:extLst>
          </p:cNvPr>
          <p:cNvSpPr/>
          <p:nvPr/>
        </p:nvSpPr>
        <p:spPr>
          <a:xfrm>
            <a:off x="4483334" y="2332715"/>
            <a:ext cx="4241353" cy="244147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p:txBody>
      </p:sp>
      <p:sp>
        <p:nvSpPr>
          <p:cNvPr id="2" name="角丸四角形 1">
            <a:extLst>
              <a:ext uri="{FF2B5EF4-FFF2-40B4-BE49-F238E27FC236}">
                <a16:creationId xmlns:a16="http://schemas.microsoft.com/office/drawing/2014/main" id="{1EEE9C40-11D4-690E-B552-90371947FF3D}"/>
              </a:ext>
            </a:extLst>
          </p:cNvPr>
          <p:cNvSpPr/>
          <p:nvPr/>
        </p:nvSpPr>
        <p:spPr>
          <a:xfrm>
            <a:off x="127000" y="809531"/>
            <a:ext cx="1548233" cy="391124"/>
          </a:xfrm>
          <a:prstGeom prst="roundRect">
            <a:avLst>
              <a:gd name="adj" fmla="val 5000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9"/>
            <a:r>
              <a:rPr lang="ja-JP" altLang="en-US" sz="1600" dirty="0">
                <a:solidFill>
                  <a:prstClr val="black"/>
                </a:solidFill>
                <a:latin typeface="Meiryo" panose="020B0604030504040204" pitchFamily="34" charset="-128"/>
                <a:ea typeface="Meiryo" panose="020B0604030504040204" pitchFamily="34" charset="-128"/>
              </a:rPr>
              <a:t>活動事例</a:t>
            </a:r>
          </a:p>
        </p:txBody>
      </p:sp>
      <p:sp>
        <p:nvSpPr>
          <p:cNvPr id="13" name="テキスト ボックス 12">
            <a:extLst>
              <a:ext uri="{FF2B5EF4-FFF2-40B4-BE49-F238E27FC236}">
                <a16:creationId xmlns:a16="http://schemas.microsoft.com/office/drawing/2014/main" id="{3A13D76D-A991-4030-9F30-2583120485CC}"/>
              </a:ext>
            </a:extLst>
          </p:cNvPr>
          <p:cNvSpPr txBox="1"/>
          <p:nvPr/>
        </p:nvSpPr>
        <p:spPr>
          <a:xfrm>
            <a:off x="902907" y="1314375"/>
            <a:ext cx="7024768" cy="769441"/>
          </a:xfrm>
          <a:prstGeom prst="rect">
            <a:avLst/>
          </a:prstGeom>
          <a:noFill/>
          <a:ln>
            <a:solidFill>
              <a:schemeClr val="bg2">
                <a:lumMod val="50000"/>
              </a:schemeClr>
            </a:solidFill>
          </a:ln>
        </p:spPr>
        <p:txBody>
          <a:bodyPr wrap="square" rtlCol="0">
            <a:spAutoFit/>
          </a:bodyPr>
          <a:lstStyle/>
          <a:p>
            <a:pPr marL="182563" indent="-182563"/>
            <a:endParaRPr lang="en-US" altLang="ja-JP" sz="1600" dirty="0">
              <a:latin typeface="メイリオ" panose="020B0604030504040204" pitchFamily="50" charset="-128"/>
              <a:ea typeface="メイリオ" panose="020B0604030504040204" pitchFamily="50" charset="-128"/>
            </a:endParaRPr>
          </a:p>
          <a:p>
            <a:pPr marL="182563" indent="-182563"/>
            <a:r>
              <a:rPr lang="ja-JP" altLang="en-US" sz="2800" dirty="0">
                <a:latin typeface="メイリオ" panose="020B0604030504040204" pitchFamily="50" charset="-128"/>
                <a:ea typeface="メイリオ" panose="020B0604030504040204" pitchFamily="50" charset="-128"/>
              </a:rPr>
              <a:t>園庭に実ったカリンを使ったジャムつくり</a:t>
            </a:r>
            <a:endParaRPr lang="en-US" altLang="ja-JP" sz="2800" dirty="0">
              <a:latin typeface="メイリオ" panose="020B0604030504040204" pitchFamily="50" charset="-128"/>
              <a:ea typeface="メイリオ" panose="020B0604030504040204" pitchFamily="50" charset="-128"/>
            </a:endParaRPr>
          </a:p>
        </p:txBody>
      </p:sp>
      <p:sp>
        <p:nvSpPr>
          <p:cNvPr id="3" name="角丸四角形 3">
            <a:extLst>
              <a:ext uri="{FF2B5EF4-FFF2-40B4-BE49-F238E27FC236}">
                <a16:creationId xmlns:a16="http://schemas.microsoft.com/office/drawing/2014/main" id="{723424C9-4054-A3E9-EB10-413CB33BBA2B}"/>
              </a:ext>
            </a:extLst>
          </p:cNvPr>
          <p:cNvSpPr/>
          <p:nvPr/>
        </p:nvSpPr>
        <p:spPr>
          <a:xfrm>
            <a:off x="140168" y="109832"/>
            <a:ext cx="8841826" cy="53627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2400" b="1" dirty="0">
                <a:solidFill>
                  <a:schemeClr val="bg1"/>
                </a:solidFill>
                <a:latin typeface="メイリオ" panose="020B0604030504040204" pitchFamily="50" charset="-128"/>
                <a:ea typeface="メイリオ" panose="020B0604030504040204" pitchFamily="50" charset="-128"/>
              </a:rPr>
              <a:t>港区立中之町幼稚園　テーマ：園庭の自然と関わる　　２</a:t>
            </a:r>
            <a:r>
              <a:rPr kumimoji="1" lang="en-US" altLang="ja-JP" sz="2400" b="1" dirty="0">
                <a:solidFill>
                  <a:schemeClr val="bg1"/>
                </a:solidFill>
                <a:latin typeface="メイリオ" panose="020B0604030504040204" pitchFamily="50" charset="-128"/>
                <a:ea typeface="メイリオ" panose="020B0604030504040204" pitchFamily="50" charset="-128"/>
              </a:rPr>
              <a:t>/2</a:t>
            </a:r>
            <a:r>
              <a:rPr kumimoji="1" lang="ja-JP" altLang="en-US" sz="2400" b="1" dirty="0">
                <a:solidFill>
                  <a:schemeClr val="bg1"/>
                </a:solidFill>
                <a:latin typeface="メイリオ" panose="020B0604030504040204" pitchFamily="50" charset="-128"/>
                <a:ea typeface="メイリオ" panose="020B0604030504040204" pitchFamily="50" charset="-128"/>
              </a:rPr>
              <a:t>　　　</a:t>
            </a:r>
            <a:endParaRPr kumimoji="1" lang="en-US" altLang="ja-JP" sz="2400" b="1" dirty="0">
              <a:solidFill>
                <a:schemeClr val="bg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59C2CE36-DD18-DAFF-EA50-CE33E469116D}"/>
              </a:ext>
            </a:extLst>
          </p:cNvPr>
          <p:cNvSpPr txBox="1"/>
          <p:nvPr/>
        </p:nvSpPr>
        <p:spPr>
          <a:xfrm>
            <a:off x="4580857" y="2442740"/>
            <a:ext cx="4046306" cy="2308324"/>
          </a:xfrm>
          <a:prstGeom prst="rect">
            <a:avLst/>
          </a:prstGeom>
          <a:noFill/>
        </p:spPr>
        <p:txBody>
          <a:bodyPr wrap="square">
            <a:spAutoFit/>
          </a:bodyPr>
          <a:lstStyle/>
          <a:p>
            <a:r>
              <a:rPr lang="ja-JP" altLang="en-US" sz="1600" dirty="0">
                <a:ea typeface="BIZ UDゴシック" panose="020B0400000000000000" pitchFamily="49" charset="-128"/>
                <a:cs typeface="Times New Roman" panose="02020603050405020304" pitchFamily="18" charset="0"/>
              </a:rPr>
              <a:t>園庭の木に黄色い実が生り、</a:t>
            </a:r>
            <a:r>
              <a:rPr lang="ja-JP" altLang="ja-JP" sz="1600" dirty="0">
                <a:effectLst/>
                <a:ea typeface="BIZ UDゴシック" panose="020B0400000000000000" pitchFamily="49" charset="-128"/>
                <a:cs typeface="Times New Roman" panose="02020603050405020304" pitchFamily="18" charset="0"/>
              </a:rPr>
              <a:t>匂いを嗅いだり触ったりして何の実</a:t>
            </a:r>
            <a:r>
              <a:rPr lang="ja-JP" altLang="en-US" sz="1600" dirty="0">
                <a:effectLst/>
                <a:ea typeface="BIZ UDゴシック" panose="020B0400000000000000" pitchFamily="49" charset="-128"/>
                <a:cs typeface="Times New Roman" panose="02020603050405020304" pitchFamily="18" charset="0"/>
              </a:rPr>
              <a:t>なの</a:t>
            </a:r>
            <a:r>
              <a:rPr lang="ja-JP" altLang="ja-JP" sz="1600" dirty="0">
                <a:effectLst/>
                <a:ea typeface="BIZ UDゴシック" panose="020B0400000000000000" pitchFamily="49" charset="-128"/>
                <a:cs typeface="Times New Roman" panose="02020603050405020304" pitchFamily="18" charset="0"/>
              </a:rPr>
              <a:t>か</a:t>
            </a:r>
            <a:r>
              <a:rPr lang="ja-JP" altLang="en-US" sz="1600" dirty="0">
                <a:effectLst/>
                <a:ea typeface="BIZ UDゴシック" panose="020B0400000000000000" pitchFamily="49" charset="-128"/>
                <a:cs typeface="Times New Roman" panose="02020603050405020304" pitchFamily="18" charset="0"/>
              </a:rPr>
              <a:t>を</a:t>
            </a:r>
            <a:r>
              <a:rPr lang="ja-JP" altLang="en-US" sz="1600" dirty="0">
                <a:ea typeface="BIZ UDゴシック" panose="020B0400000000000000" pitchFamily="49" charset="-128"/>
                <a:cs typeface="Times New Roman" panose="02020603050405020304" pitchFamily="18" charset="0"/>
              </a:rPr>
              <a:t>興味をもった</a:t>
            </a:r>
            <a:r>
              <a:rPr lang="ja-JP" altLang="ja-JP" sz="1600" dirty="0">
                <a:effectLst/>
                <a:ea typeface="BIZ UDゴシック" panose="020B0400000000000000" pitchFamily="49" charset="-128"/>
                <a:cs typeface="Times New Roman" panose="02020603050405020304" pitchFamily="18" charset="0"/>
              </a:rPr>
              <a:t>。</a:t>
            </a:r>
            <a:r>
              <a:rPr lang="ja-JP" altLang="en-US" sz="1600" dirty="0">
                <a:ea typeface="BIZ UDゴシック" panose="020B0400000000000000" pitchFamily="49" charset="-128"/>
                <a:cs typeface="Times New Roman" panose="02020603050405020304" pitchFamily="18" charset="0"/>
              </a:rPr>
              <a:t>切ってみると</a:t>
            </a:r>
            <a:r>
              <a:rPr lang="ja-JP" altLang="ja-JP" sz="1600" dirty="0">
                <a:effectLst/>
                <a:ea typeface="BIZ UDゴシック" panose="020B0400000000000000" pitchFamily="49" charset="-128"/>
                <a:cs typeface="Times New Roman" panose="02020603050405020304" pitchFamily="18" charset="0"/>
              </a:rPr>
              <a:t>断面</a:t>
            </a:r>
            <a:r>
              <a:rPr lang="ja-JP" altLang="en-US" sz="1600" dirty="0">
                <a:effectLst/>
                <a:ea typeface="BIZ UDゴシック" panose="020B0400000000000000" pitchFamily="49" charset="-128"/>
                <a:cs typeface="Times New Roman" panose="02020603050405020304" pitchFamily="18" charset="0"/>
              </a:rPr>
              <a:t>に</a:t>
            </a:r>
            <a:r>
              <a:rPr lang="ja-JP" altLang="ja-JP" sz="1600" dirty="0">
                <a:effectLst/>
                <a:ea typeface="BIZ UDゴシック" panose="020B0400000000000000" pitchFamily="49" charset="-128"/>
                <a:cs typeface="Times New Roman" panose="02020603050405020304" pitchFamily="18" charset="0"/>
              </a:rPr>
              <a:t>種が並んで</a:t>
            </a:r>
            <a:r>
              <a:rPr lang="ja-JP" altLang="en-US" sz="1600" dirty="0">
                <a:effectLst/>
                <a:ea typeface="BIZ UDゴシック" panose="020B0400000000000000" pitchFamily="49" charset="-128"/>
                <a:cs typeface="Times New Roman" panose="02020603050405020304" pitchFamily="18" charset="0"/>
              </a:rPr>
              <a:t>おり、</a:t>
            </a:r>
            <a:r>
              <a:rPr lang="ja-JP" altLang="ja-JP" sz="1600" dirty="0">
                <a:effectLst/>
                <a:ea typeface="BIZ UDゴシック" panose="020B0400000000000000" pitchFamily="49" charset="-128"/>
                <a:cs typeface="Times New Roman" panose="02020603050405020304" pitchFamily="18" charset="0"/>
              </a:rPr>
              <a:t>図鑑で探</a:t>
            </a:r>
            <a:r>
              <a:rPr lang="ja-JP" altLang="en-US" sz="1600" dirty="0">
                <a:effectLst/>
                <a:ea typeface="BIZ UDゴシック" panose="020B0400000000000000" pitchFamily="49" charset="-128"/>
                <a:cs typeface="Times New Roman" panose="02020603050405020304" pitchFamily="18" charset="0"/>
              </a:rPr>
              <a:t>して</a:t>
            </a:r>
            <a:r>
              <a:rPr lang="ja-JP" altLang="ja-JP" sz="1600" dirty="0">
                <a:effectLst/>
                <a:ea typeface="BIZ UDゴシック" panose="020B0400000000000000" pitchFamily="49" charset="-128"/>
                <a:cs typeface="Times New Roman" panose="02020603050405020304" pitchFamily="18" charset="0"/>
              </a:rPr>
              <a:t>見比べ</a:t>
            </a:r>
            <a:r>
              <a:rPr lang="ja-JP" altLang="en-US" sz="1600" dirty="0">
                <a:effectLst/>
                <a:ea typeface="BIZ UDゴシック" panose="020B0400000000000000" pitchFamily="49" charset="-128"/>
                <a:cs typeface="Times New Roman" panose="02020603050405020304" pitchFamily="18" charset="0"/>
              </a:rPr>
              <a:t>るなどして</a:t>
            </a:r>
            <a:r>
              <a:rPr lang="ja-JP" altLang="ja-JP" sz="1600" dirty="0">
                <a:effectLst/>
                <a:ea typeface="BIZ UDゴシック" panose="020B0400000000000000" pitchFamily="49" charset="-128"/>
                <a:cs typeface="Times New Roman" panose="02020603050405020304" pitchFamily="18" charset="0"/>
              </a:rPr>
              <a:t>木の実がカリンであること</a:t>
            </a:r>
            <a:r>
              <a:rPr lang="ja-JP" altLang="en-US" sz="1600" dirty="0">
                <a:ea typeface="BIZ UDゴシック" panose="020B0400000000000000" pitchFamily="49" charset="-128"/>
                <a:cs typeface="Times New Roman" panose="02020603050405020304" pitchFamily="18" charset="0"/>
              </a:rPr>
              <a:t>を知った</a:t>
            </a:r>
            <a:r>
              <a:rPr lang="ja-JP" altLang="ja-JP" sz="1600" dirty="0">
                <a:effectLst/>
                <a:ea typeface="BIZ UDゴシック" panose="020B0400000000000000" pitchFamily="49" charset="-128"/>
                <a:cs typeface="Times New Roman" panose="02020603050405020304" pitchFamily="18" charset="0"/>
              </a:rPr>
              <a:t>。</a:t>
            </a:r>
            <a:r>
              <a:rPr lang="ja-JP" altLang="en-US" sz="1600" dirty="0">
                <a:effectLst/>
                <a:ea typeface="BIZ UDゴシック" panose="020B0400000000000000" pitchFamily="49" charset="-128"/>
                <a:cs typeface="Times New Roman" panose="02020603050405020304" pitchFamily="18" charset="0"/>
              </a:rPr>
              <a:t>下の学年の幼児に</a:t>
            </a:r>
            <a:r>
              <a:rPr lang="ja-JP" altLang="ja-JP" sz="1600" dirty="0">
                <a:effectLst/>
                <a:ea typeface="BIZ UDゴシック" panose="020B0400000000000000" pitchFamily="49" charset="-128"/>
                <a:cs typeface="Times New Roman" panose="02020603050405020304" pitchFamily="18" charset="0"/>
              </a:rPr>
              <a:t>伝えようと絵</a:t>
            </a:r>
            <a:r>
              <a:rPr lang="ja-JP" altLang="en-US" sz="1600" dirty="0">
                <a:ea typeface="BIZ UDゴシック" panose="020B0400000000000000" pitchFamily="49" charset="-128"/>
                <a:cs typeface="Times New Roman" panose="02020603050405020304" pitchFamily="18" charset="0"/>
              </a:rPr>
              <a:t>を</a:t>
            </a:r>
            <a:r>
              <a:rPr lang="ja-JP" altLang="ja-JP" sz="1600" dirty="0">
                <a:effectLst/>
                <a:ea typeface="BIZ UDゴシック" panose="020B0400000000000000" pitchFamily="49" charset="-128"/>
                <a:cs typeface="Times New Roman" panose="02020603050405020304" pitchFamily="18" charset="0"/>
              </a:rPr>
              <a:t>描</a:t>
            </a:r>
            <a:r>
              <a:rPr lang="ja-JP" altLang="en-US" sz="1600" dirty="0">
                <a:effectLst/>
                <a:ea typeface="BIZ UDゴシック" panose="020B0400000000000000" pitchFamily="49" charset="-128"/>
                <a:cs typeface="Times New Roman" panose="02020603050405020304" pitchFamily="18" charset="0"/>
              </a:rPr>
              <a:t>いたり、</a:t>
            </a:r>
            <a:r>
              <a:rPr lang="ja-JP" altLang="ja-JP" sz="1600" dirty="0">
                <a:effectLst/>
                <a:ea typeface="BIZ UDゴシック" panose="020B0400000000000000" pitchFamily="49" charset="-128"/>
                <a:cs typeface="Times New Roman" panose="02020603050405020304" pitchFamily="18" charset="0"/>
              </a:rPr>
              <a:t>ジャムのつくり方を調べ</a:t>
            </a:r>
            <a:r>
              <a:rPr lang="ja-JP" altLang="en-US" sz="1600" dirty="0">
                <a:effectLst/>
                <a:ea typeface="BIZ UDゴシック" panose="020B0400000000000000" pitchFamily="49" charset="-128"/>
                <a:cs typeface="Times New Roman" panose="02020603050405020304" pitchFamily="18" charset="0"/>
              </a:rPr>
              <a:t>たりした。ジャムを</a:t>
            </a:r>
            <a:r>
              <a:rPr lang="ja-JP" altLang="en-US" sz="1600" dirty="0">
                <a:ea typeface="BIZ UDゴシック" panose="020B0400000000000000" pitchFamily="49" charset="-128"/>
                <a:cs typeface="Times New Roman" panose="02020603050405020304" pitchFamily="18" charset="0"/>
              </a:rPr>
              <a:t>調理し全園児で食べたことで、下の学年の幼児も興味をもつようになった。</a:t>
            </a:r>
            <a:endParaRPr lang="ja-JP" altLang="en-US" sz="1600" dirty="0"/>
          </a:p>
        </p:txBody>
      </p:sp>
      <p:sp>
        <p:nvSpPr>
          <p:cNvPr id="8" name="テキスト ボックス 7">
            <a:extLst>
              <a:ext uri="{FF2B5EF4-FFF2-40B4-BE49-F238E27FC236}">
                <a16:creationId xmlns:a16="http://schemas.microsoft.com/office/drawing/2014/main" id="{7C7EC5F3-2D3D-8375-3469-334F8BE18013}"/>
              </a:ext>
            </a:extLst>
          </p:cNvPr>
          <p:cNvSpPr txBox="1"/>
          <p:nvPr/>
        </p:nvSpPr>
        <p:spPr>
          <a:xfrm>
            <a:off x="207034" y="5178508"/>
            <a:ext cx="8517653" cy="1569660"/>
          </a:xfrm>
          <a:prstGeom prst="rect">
            <a:avLst/>
          </a:prstGeom>
          <a:noFill/>
        </p:spPr>
        <p:txBody>
          <a:bodyPr wrap="square">
            <a:spAutoFit/>
          </a:bodyPr>
          <a:lstStyle/>
          <a:p>
            <a:r>
              <a:rPr lang="ja-JP" altLang="en-US" sz="1600" dirty="0"/>
              <a:t>園庭にある植物が育っていくにつれ、昨年度</a:t>
            </a:r>
            <a:r>
              <a:rPr lang="ja-JP" altLang="en-US" sz="1600"/>
              <a:t>までは実らなかった</a:t>
            </a:r>
            <a:r>
              <a:rPr lang="ja-JP" altLang="en-US" sz="1600" dirty="0"/>
              <a:t>実に初めて出会った。実について知りたいという思いから、図鑑で調べたり絵に描いたりして、遊びや活動が広がっていった。また、ジャムにして食したという経験は、下の学年にとっても印象に残る経験となり、来年度以降の遊びや活動に繋がっていくと予想</a:t>
            </a:r>
            <a:r>
              <a:rPr lang="ja-JP" altLang="en-US" sz="1600"/>
              <a:t>される。今後も、園庭</a:t>
            </a:r>
            <a:r>
              <a:rPr lang="ja-JP" altLang="en-US" sz="1600" dirty="0"/>
              <a:t>の自然</a:t>
            </a:r>
            <a:r>
              <a:rPr lang="ja-JP" altLang="en-US" sz="1600"/>
              <a:t>環境が幼児の探求心を育む場となり、また、自然物との関わりが遊びや活動を通して伝承されていくよう、教師</a:t>
            </a:r>
            <a:r>
              <a:rPr lang="ja-JP" altLang="en-US" sz="1600" dirty="0"/>
              <a:t>も</a:t>
            </a:r>
            <a:r>
              <a:rPr lang="ja-JP" altLang="en-US" sz="1600"/>
              <a:t>意図的に幼児</a:t>
            </a:r>
            <a:r>
              <a:rPr lang="ja-JP" altLang="en-US" sz="1600" dirty="0"/>
              <a:t>の気付きや関心を広げていく援助をしていきたい。</a:t>
            </a:r>
          </a:p>
        </p:txBody>
      </p:sp>
      <p:pic>
        <p:nvPicPr>
          <p:cNvPr id="9" name="図 8" descr="人, 少年, 子供, 少し が含まれている画像&#10;&#10;AI 生成コンテンツは誤りを含む可能性があります。">
            <a:extLst>
              <a:ext uri="{FF2B5EF4-FFF2-40B4-BE49-F238E27FC236}">
                <a16:creationId xmlns:a16="http://schemas.microsoft.com/office/drawing/2014/main" id="{E13B0DFD-9863-ADE9-70BB-BD28718E7C8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2512" y="3459007"/>
            <a:ext cx="1877462" cy="1408096"/>
          </a:xfrm>
          <a:prstGeom prst="rect">
            <a:avLst/>
          </a:prstGeom>
        </p:spPr>
      </p:pic>
      <p:pic>
        <p:nvPicPr>
          <p:cNvPr id="5" name="図 4">
            <a:extLst>
              <a:ext uri="{FF2B5EF4-FFF2-40B4-BE49-F238E27FC236}">
                <a16:creationId xmlns:a16="http://schemas.microsoft.com/office/drawing/2014/main" id="{4463446B-C718-C836-EF90-A73DA8287BC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7169" y="2293916"/>
            <a:ext cx="1780423" cy="1335761"/>
          </a:xfrm>
          <a:prstGeom prst="rect">
            <a:avLst/>
          </a:prstGeom>
        </p:spPr>
      </p:pic>
      <p:pic>
        <p:nvPicPr>
          <p:cNvPr id="4" name="図 3">
            <a:extLst>
              <a:ext uri="{FF2B5EF4-FFF2-40B4-BE49-F238E27FC236}">
                <a16:creationId xmlns:a16="http://schemas.microsoft.com/office/drawing/2014/main" id="{1097EAF0-F2FA-7655-F36C-D09C98CF6FE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94299" y="2289420"/>
            <a:ext cx="1780423" cy="1335021"/>
          </a:xfrm>
          <a:prstGeom prst="rect">
            <a:avLst/>
          </a:prstGeom>
        </p:spPr>
      </p:pic>
    </p:spTree>
    <p:extLst>
      <p:ext uri="{BB962C8B-B14F-4D97-AF65-F5344CB8AC3E}">
        <p14:creationId xmlns:p14="http://schemas.microsoft.com/office/powerpoint/2010/main" val="29257050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2172</TotalTime>
  <Words>579</Words>
  <Application>Microsoft Office PowerPoint</Application>
  <PresentationFormat>画面に合わせる (4:3)</PresentationFormat>
  <Paragraphs>34</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BIZ UDゴシック</vt:lpstr>
      <vt:lpstr>メイリオ</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Company>MEXT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dc:creator>
  <cp:lastModifiedBy>海野　智佳</cp:lastModifiedBy>
  <cp:revision>98</cp:revision>
  <cp:lastPrinted>2026-02-16T06:07:23Z</cp:lastPrinted>
  <dcterms:created xsi:type="dcterms:W3CDTF">2021-07-02T23:48:32Z</dcterms:created>
  <dcterms:modified xsi:type="dcterms:W3CDTF">2026-02-16T06:32:47Z</dcterms:modified>
</cp:coreProperties>
</file>